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0" r:id="rId1"/>
  </p:sldMasterIdLst>
  <p:notesMasterIdLst>
    <p:notesMasterId r:id="rId25"/>
  </p:notesMasterIdLst>
  <p:sldIdLst>
    <p:sldId id="302" r:id="rId2"/>
    <p:sldId id="303" r:id="rId3"/>
    <p:sldId id="304" r:id="rId4"/>
    <p:sldId id="305" r:id="rId5"/>
    <p:sldId id="306" r:id="rId6"/>
    <p:sldId id="307" r:id="rId7"/>
    <p:sldId id="308" r:id="rId8"/>
    <p:sldId id="309" r:id="rId9"/>
    <p:sldId id="310" r:id="rId10"/>
    <p:sldId id="311" r:id="rId11"/>
    <p:sldId id="312" r:id="rId12"/>
    <p:sldId id="299" r:id="rId13"/>
    <p:sldId id="301" r:id="rId14"/>
    <p:sldId id="289" r:id="rId15"/>
    <p:sldId id="300" r:id="rId16"/>
    <p:sldId id="294" r:id="rId17"/>
    <p:sldId id="273" r:id="rId18"/>
    <p:sldId id="283" r:id="rId19"/>
    <p:sldId id="284" r:id="rId20"/>
    <p:sldId id="286" r:id="rId21"/>
    <p:sldId id="285" r:id="rId22"/>
    <p:sldId id="287" r:id="rId23"/>
    <p:sldId id="29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8676" autoAdjust="0"/>
  </p:normalViewPr>
  <p:slideViewPr>
    <p:cSldViewPr>
      <p:cViewPr varScale="1">
        <p:scale>
          <a:sx n="53" d="100"/>
          <a:sy n="53" d="100"/>
        </p:scale>
        <p:origin x="78"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3F5A16A-D2B0-4809-9CA7-03EF641189DA}" type="datetimeFigureOut">
              <a:rPr lang="fa-IR" smtClean="0"/>
              <a:pPr/>
              <a:t>14/03/1443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556944A-524C-4540-8DCB-C64D11B3747F}"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a:lstStyle/>
          <a:p>
            <a:pPr eaLnBrk="1" hangingPunct="1">
              <a:spcBef>
                <a:spcPct val="0"/>
              </a:spcBef>
            </a:pPr>
            <a:endParaRPr lang="fa-IR"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F611EE-B7E9-4FDC-83F6-99A0D9C0A878}" type="slidenum">
              <a:rPr lang="fa-IR" smtClean="0"/>
              <a:pPr/>
              <a:t>23</a:t>
            </a:fld>
            <a:endParaRPr lang="fa-I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244451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4977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4042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2866330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1819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1913902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247750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85215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345051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3309228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106493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3723768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427542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375381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3761146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F84AB28-D1B0-4388-A13A-934AA1669BA1}" type="datetimeFigureOut">
              <a:rPr lang="fa-IR" smtClean="0"/>
              <a:pPr/>
              <a:t>14/03/1443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C9D1241-A7F9-4392-8656-D6C1B2EE27D3}" type="slidenum">
              <a:rPr lang="fa-IR" smtClean="0"/>
              <a:pPr/>
              <a:t>‹#›</a:t>
            </a:fld>
            <a:endParaRPr lang="fa-IR"/>
          </a:p>
        </p:txBody>
      </p:sp>
    </p:spTree>
    <p:extLst>
      <p:ext uri="{BB962C8B-B14F-4D97-AF65-F5344CB8AC3E}">
        <p14:creationId xmlns:p14="http://schemas.microsoft.com/office/powerpoint/2010/main" val="3590760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84AB28-D1B0-4388-A13A-934AA1669BA1}" type="datetimeFigureOut">
              <a:rPr lang="fa-IR" smtClean="0"/>
              <a:pPr/>
              <a:t>14/03/1443</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C9D1241-A7F9-4392-8656-D6C1B2EE27D3}" type="slidenum">
              <a:rPr lang="fa-IR" smtClean="0"/>
              <a:pPr/>
              <a:t>‹#›</a:t>
            </a:fld>
            <a:endParaRPr lang="fa-IR"/>
          </a:p>
        </p:txBody>
      </p:sp>
    </p:spTree>
    <p:extLst>
      <p:ext uri="{BB962C8B-B14F-4D97-AF65-F5344CB8AC3E}">
        <p14:creationId xmlns:p14="http://schemas.microsoft.com/office/powerpoint/2010/main" val="369221465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1026" name="Picture 2" descr="D:\My Pictures\happy_mothers_da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0" y="0"/>
            <a:ext cx="9144000" cy="6858000"/>
          </a:xfrm>
          <a:prstGeom prst="rect">
            <a:avLst/>
          </a:prstGeom>
          <a:blipFill>
            <a:blip r:embed="rId3" cstate="print"/>
            <a:stretch>
              <a:fillRect/>
            </a:stretch>
          </a:blipFill>
        </p:spPr>
        <p:style>
          <a:lnRef idx="0">
            <a:schemeClr val="accent3"/>
          </a:lnRef>
          <a:fillRef idx="3">
            <a:schemeClr val="accent3"/>
          </a:fillRef>
          <a:effectRef idx="3">
            <a:schemeClr val="accent3"/>
          </a:effectRef>
          <a:fontRef idx="minor">
            <a:schemeClr val="lt1"/>
          </a:fontRef>
        </p:style>
        <p:txBody>
          <a:bodyPr rtlCol="1"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8000" b="1" cap="all" dirty="0" smtClean="0">
                <a:ln/>
                <a:solidFill>
                  <a:schemeClr val="accent4">
                    <a:lumMod val="75000"/>
                  </a:schemeClr>
                </a:solidFill>
                <a:effectLst>
                  <a:glow rad="101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IranNastaliq" pitchFamily="18" charset="0"/>
                <a:cs typeface="IranNastaliq" pitchFamily="18" charset="0"/>
              </a:rPr>
              <a:t>به نام خداوند بخشندۀ مهربان</a:t>
            </a:r>
            <a:endParaRPr lang="fa-IR" sz="8000" b="1" cap="all" dirty="0">
              <a:ln/>
              <a:solidFill>
                <a:schemeClr val="accent4">
                  <a:lumMod val="75000"/>
                </a:schemeClr>
              </a:solidFill>
              <a:effectLst>
                <a:glow rad="101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IranNastaliq" pitchFamily="18" charset="0"/>
              <a:cs typeface="IranNastaliq" pitchFamily="18" charset="0"/>
            </a:endParaRPr>
          </a:p>
        </p:txBody>
      </p:sp>
    </p:spTree>
    <p:extLst>
      <p:ext uri="{BB962C8B-B14F-4D97-AF65-F5344CB8AC3E}">
        <p14:creationId xmlns:p14="http://schemas.microsoft.com/office/powerpoint/2010/main" val="173585357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smtClean="0">
                <a:solidFill>
                  <a:srgbClr val="FF0000"/>
                </a:solidFill>
                <a:cs typeface="B Titr" panose="00000700000000000000" pitchFamily="2" charset="-78"/>
              </a:rPr>
              <a:t>گزارش فوری وقایع ناخواسته تهدید کننده حیات در درمان بیماران</a:t>
            </a:r>
            <a:endParaRPr lang="fa-IR" sz="2800" dirty="0"/>
          </a:p>
        </p:txBody>
      </p:sp>
      <p:sp>
        <p:nvSpPr>
          <p:cNvPr id="3" name="Content Placeholder 2"/>
          <p:cNvSpPr>
            <a:spLocks noGrp="1"/>
          </p:cNvSpPr>
          <p:nvPr>
            <p:ph idx="1"/>
          </p:nvPr>
        </p:nvSpPr>
        <p:spPr>
          <a:xfrm>
            <a:off x="609599" y="1930400"/>
            <a:ext cx="6347714" cy="4110963"/>
          </a:xfrm>
        </p:spPr>
        <p:txBody>
          <a:bodyPr>
            <a:normAutofit fontScale="70000" lnSpcReduction="20000"/>
          </a:bodyPr>
          <a:lstStyle/>
          <a:p>
            <a:pPr marL="514350" indent="-514350">
              <a:lnSpc>
                <a:spcPct val="150000"/>
              </a:lnSpc>
              <a:buNone/>
            </a:pPr>
            <a:r>
              <a:rPr lang="fa-IR" sz="2800" b="1" dirty="0" smtClean="0">
                <a:cs typeface="B Nazanin" panose="00000400000000000000" pitchFamily="2" charset="-78"/>
              </a:rPr>
              <a:t>23-</a:t>
            </a:r>
            <a:r>
              <a:rPr lang="fa-IR" sz="2400" b="1" dirty="0" smtClean="0">
                <a:cs typeface="B Nazanin" panose="00000400000000000000" pitchFamily="2" charset="-78"/>
              </a:rPr>
              <a:t>موارد مرتبط با محافظ و نگهدانده هاي اطراف تخت (مثال:گير كردن اندام بيمار در محافظ، خرابي محافظ،</a:t>
            </a:r>
            <a:r>
              <a:rPr lang="en-US" sz="2400" b="1" dirty="0" smtClean="0">
                <a:cs typeface="B Nazanin" panose="00000400000000000000" pitchFamily="2" charset="-78"/>
              </a:rPr>
              <a:t>..</a:t>
            </a:r>
            <a:r>
              <a:rPr lang="fa-IR" sz="2400" b="1" dirty="0" smtClean="0">
                <a:cs typeface="B Nazanin" panose="00000400000000000000" pitchFamily="2" charset="-78"/>
              </a:rPr>
              <a:t>) </a:t>
            </a:r>
          </a:p>
          <a:p>
            <a:pPr marL="514350" indent="-514350">
              <a:lnSpc>
                <a:spcPct val="150000"/>
              </a:lnSpc>
              <a:buNone/>
            </a:pPr>
            <a:r>
              <a:rPr lang="fa-IR" sz="2400" b="1" dirty="0" smtClean="0">
                <a:cs typeface="B Nazanin" panose="00000400000000000000" pitchFamily="2" charset="-78"/>
              </a:rPr>
              <a:t>24-</a:t>
            </a:r>
            <a:r>
              <a:rPr lang="fa-IR" sz="2400" b="1" dirty="0" smtClean="0">
                <a:solidFill>
                  <a:srgbClr val="FF0000"/>
                </a:solidFill>
                <a:cs typeface="B Nazanin" panose="00000400000000000000" pitchFamily="2" charset="-78"/>
              </a:rPr>
              <a:t>سقوط بيمار </a:t>
            </a:r>
            <a:r>
              <a:rPr lang="fa-IR" sz="2400" b="1" dirty="0" smtClean="0">
                <a:cs typeface="B Nazanin" panose="00000400000000000000" pitchFamily="2" charset="-78"/>
              </a:rPr>
              <a:t>( مثال:  سقوط در حين جابجايي بيمار در حين انتقال به بخش تصوير برداري، ، سقوط از پله ، </a:t>
            </a:r>
            <a:r>
              <a:rPr lang="en-US" sz="2400" b="1" dirty="0" smtClean="0">
                <a:cs typeface="B Nazanin" panose="00000400000000000000" pitchFamily="2" charset="-78"/>
              </a:rPr>
              <a:t>...</a:t>
            </a:r>
            <a:r>
              <a:rPr lang="fa-IR" sz="2400" b="1" dirty="0" smtClean="0">
                <a:cs typeface="B Nazanin" panose="00000400000000000000" pitchFamily="2" charset="-78"/>
              </a:rPr>
              <a:t>) </a:t>
            </a:r>
          </a:p>
          <a:p>
            <a:pPr marL="514350" indent="-514350">
              <a:lnSpc>
                <a:spcPct val="150000"/>
              </a:lnSpc>
              <a:buNone/>
            </a:pPr>
            <a:r>
              <a:rPr lang="fa-IR" sz="2400" b="1" dirty="0" smtClean="0">
                <a:cs typeface="B Nazanin" panose="00000400000000000000" pitchFamily="2" charset="-78"/>
              </a:rPr>
              <a:t>25-موارد مرتبط با عدم رعايت و عدول از چارچوب اخلاق پزشكي</a:t>
            </a:r>
            <a:endParaRPr lang="en-US" sz="2400" b="1" dirty="0" smtClean="0">
              <a:cs typeface="B Nazanin" panose="00000400000000000000" pitchFamily="2" charset="-78"/>
            </a:endParaRPr>
          </a:p>
          <a:p>
            <a:pPr marL="514350" indent="-514350">
              <a:lnSpc>
                <a:spcPct val="150000"/>
              </a:lnSpc>
              <a:buNone/>
            </a:pPr>
            <a:r>
              <a:rPr lang="fa-IR" sz="2400" b="1" dirty="0" smtClean="0">
                <a:cs typeface="B Nazanin" panose="00000400000000000000" pitchFamily="2" charset="-78"/>
              </a:rPr>
              <a:t>26-هرگونه آسيب فيزيكي ( ضرب و شتم و ...) وارده به بيمار </a:t>
            </a:r>
          </a:p>
          <a:p>
            <a:pPr marL="514350" indent="-514350">
              <a:lnSpc>
                <a:spcPct val="150000"/>
              </a:lnSpc>
              <a:buNone/>
            </a:pPr>
            <a:r>
              <a:rPr lang="fa-IR" sz="2400" b="1" dirty="0" smtClean="0">
                <a:cs typeface="B Nazanin" panose="00000400000000000000" pitchFamily="2" charset="-78"/>
              </a:rPr>
              <a:t>27-ربودن بيمار </a:t>
            </a:r>
            <a:endParaRPr lang="en-US" sz="2400" b="1" dirty="0" smtClean="0">
              <a:cs typeface="B Nazanin" panose="00000400000000000000" pitchFamily="2" charset="-78"/>
            </a:endParaRPr>
          </a:p>
          <a:p>
            <a:pPr marL="514350" indent="-514350">
              <a:lnSpc>
                <a:spcPct val="150000"/>
              </a:lnSpc>
              <a:buNone/>
            </a:pPr>
            <a:r>
              <a:rPr lang="fa-IR" sz="2400" b="1" dirty="0" smtClean="0">
                <a:cs typeface="B Nazanin" panose="00000400000000000000" pitchFamily="2" charset="-78"/>
              </a:rPr>
              <a:t>28-اصرار به تزريق داروي خاص خطر آفرين يا قطع تعمدي اقدامات درماني توسط كادر درمان </a:t>
            </a:r>
            <a:endParaRPr lang="en-US" sz="2400" b="1" dirty="0" smtClean="0">
              <a:cs typeface="B Nazanin" panose="00000400000000000000" pitchFamily="2" charset="-78"/>
            </a:endParaRPr>
          </a:p>
          <a:p>
            <a:endParaRPr lang="fa-IR" dirty="0"/>
          </a:p>
        </p:txBody>
      </p:sp>
    </p:spTree>
    <p:extLst>
      <p:ext uri="{BB962C8B-B14F-4D97-AF65-F5344CB8AC3E}">
        <p14:creationId xmlns:p14="http://schemas.microsoft.com/office/powerpoint/2010/main" val="1450233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E:\S\My Pictures\butterfly-in-the-row.jpg"/>
          <p:cNvPicPr>
            <a:picLocks noChangeAspect="1" noChangeArrowheads="1"/>
          </p:cNvPicPr>
          <p:nvPr/>
        </p:nvPicPr>
        <p:blipFill>
          <a:blip r:embed="rId2" cstate="print">
            <a:lum contrast="31000"/>
          </a:blip>
          <a:srcRect/>
          <a:stretch>
            <a:fillRect/>
          </a:stretch>
        </p:blipFill>
        <p:spPr bwMode="auto">
          <a:xfrm>
            <a:off x="1" y="0"/>
            <a:ext cx="9144000" cy="6858000"/>
          </a:xfrm>
          <a:prstGeom prst="rect">
            <a:avLst/>
          </a:prstGeom>
          <a:noFill/>
        </p:spPr>
      </p:pic>
      <p:sp>
        <p:nvSpPr>
          <p:cNvPr id="5" name="TextBox 4"/>
          <p:cNvSpPr txBox="1"/>
          <p:nvPr/>
        </p:nvSpPr>
        <p:spPr>
          <a:xfrm>
            <a:off x="251520" y="332656"/>
            <a:ext cx="2848400" cy="274690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nSpc>
                <a:spcPct val="150000"/>
              </a:lnSpc>
            </a:pPr>
            <a:r>
              <a:rPr lang="fa-IR" sz="6000" b="1" dirty="0" smtClean="0">
                <a:ln w="11430"/>
                <a:solidFill>
                  <a:srgbClr val="FF0000"/>
                </a:solidFill>
                <a:effectLst>
                  <a:glow rad="63500">
                    <a:schemeClr val="accent1">
                      <a:satMod val="175000"/>
                      <a:alpha val="40000"/>
                    </a:schemeClr>
                  </a:glow>
                  <a:outerShdw blurRad="38100" dist="38100" dir="2700000" algn="tl">
                    <a:srgbClr val="000000">
                      <a:alpha val="43137"/>
                    </a:srgbClr>
                  </a:outerShdw>
                </a:effectLst>
                <a:latin typeface="IranNastaliq" pitchFamily="18" charset="0"/>
                <a:cs typeface="IranNastaliq" pitchFamily="18" charset="0"/>
              </a:rPr>
              <a:t>سپاس از توجه </a:t>
            </a:r>
          </a:p>
          <a:p>
            <a:pPr>
              <a:lnSpc>
                <a:spcPct val="150000"/>
              </a:lnSpc>
            </a:pPr>
            <a:r>
              <a:rPr lang="fa-IR" sz="6000" b="1" dirty="0" smtClean="0">
                <a:ln w="11430"/>
                <a:solidFill>
                  <a:srgbClr val="FF0000"/>
                </a:solidFill>
                <a:effectLst>
                  <a:glow rad="63500">
                    <a:schemeClr val="accent1">
                      <a:satMod val="175000"/>
                      <a:alpha val="40000"/>
                    </a:schemeClr>
                  </a:glow>
                  <a:outerShdw blurRad="38100" dist="38100" dir="2700000" algn="tl">
                    <a:srgbClr val="000000">
                      <a:alpha val="43137"/>
                    </a:srgbClr>
                  </a:outerShdw>
                </a:effectLst>
                <a:latin typeface="IranNastaliq" pitchFamily="18" charset="0"/>
                <a:cs typeface="IranNastaliq" pitchFamily="18" charset="0"/>
              </a:rPr>
              <a:t>و همراهی تان</a:t>
            </a:r>
            <a:endParaRPr lang="en-US" sz="6000" b="1" dirty="0">
              <a:ln w="11430"/>
              <a:solidFill>
                <a:srgbClr val="FF0000"/>
              </a:solidFill>
              <a:effectLst>
                <a:glow rad="63500">
                  <a:schemeClr val="accent1">
                    <a:satMod val="175000"/>
                    <a:alpha val="40000"/>
                  </a:schemeClr>
                </a:glow>
                <a:outerShdw blurRad="38100" dist="38100" dir="2700000" algn="tl">
                  <a:srgbClr val="000000">
                    <a:alpha val="43137"/>
                  </a:srgbClr>
                </a:outerShdw>
              </a:effectLst>
              <a:latin typeface="IranNastaliq" pitchFamily="18" charset="0"/>
              <a:cs typeface="IranNastaliq" pitchFamily="18" charset="0"/>
            </a:endParaRPr>
          </a:p>
        </p:txBody>
      </p:sp>
    </p:spTree>
    <p:extLst>
      <p:ext uri="{BB962C8B-B14F-4D97-AF65-F5344CB8AC3E}">
        <p14:creationId xmlns:p14="http://schemas.microsoft.com/office/powerpoint/2010/main" val="567640449"/>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4643438" y="785794"/>
            <a:ext cx="3357585" cy="1015663"/>
          </a:xfrm>
          <a:prstGeom prst="rect">
            <a:avLst/>
          </a:prstGeom>
        </p:spPr>
        <p:txBody>
          <a:bodyPr wrap="square">
            <a:spAutoFit/>
          </a:bodyPr>
          <a:lstStyle/>
          <a:p>
            <a:pPr algn="ctr"/>
            <a:r>
              <a:rPr lang="fa-IR" sz="6000" b="1" cap="all" dirty="0" smtClean="0">
                <a:ln/>
                <a:solidFill>
                  <a:schemeClr val="accent4">
                    <a:lumMod val="75000"/>
                  </a:schemeClr>
                </a:solidFill>
                <a:effectLst>
                  <a:glow rad="101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IranNastaliq" pitchFamily="18" charset="0"/>
                <a:cs typeface="IranNastaliq" pitchFamily="18" charset="0"/>
              </a:rPr>
              <a:t>به نام خداوند بخشندۀ مهربان</a:t>
            </a:r>
            <a:endParaRPr lang="fa-IR" sz="6000" b="1" cap="all" dirty="0">
              <a:ln/>
              <a:solidFill>
                <a:schemeClr val="accent4">
                  <a:lumMod val="75000"/>
                </a:schemeClr>
              </a:solidFill>
              <a:effectLst>
                <a:glow rad="101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IranNastaliq" pitchFamily="18" charset="0"/>
              <a:cs typeface="IranNastaliq" pitchFamily="18" charset="0"/>
            </a:endParaRPr>
          </a:p>
        </p:txBody>
      </p:sp>
    </p:spTree>
    <p:extLst>
      <p:ext uri="{BB962C8B-B14F-4D97-AF65-F5344CB8AC3E}">
        <p14:creationId xmlns:p14="http://schemas.microsoft.com/office/powerpoint/2010/main" val="682100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04664"/>
            <a:ext cx="6347713" cy="792088"/>
          </a:xfrm>
        </p:spPr>
        <p:txBody>
          <a:bodyPr/>
          <a:lstStyle/>
          <a:p>
            <a:pPr algn="r"/>
            <a:r>
              <a:rPr lang="fa-IR" dirty="0">
                <a:cs typeface="B Titr" pitchFamily="2" charset="-78"/>
              </a:rPr>
              <a:t>اهمیت وقوع خطاهای دارویی</a:t>
            </a:r>
            <a:endParaRPr lang="fa-IR" dirty="0"/>
          </a:p>
        </p:txBody>
      </p:sp>
      <p:sp>
        <p:nvSpPr>
          <p:cNvPr id="3" name="Content Placeholder 2"/>
          <p:cNvSpPr>
            <a:spLocks noGrp="1"/>
          </p:cNvSpPr>
          <p:nvPr>
            <p:ph idx="1"/>
          </p:nvPr>
        </p:nvSpPr>
        <p:spPr>
          <a:xfrm>
            <a:off x="251520" y="1196752"/>
            <a:ext cx="7128792" cy="5661247"/>
          </a:xfrm>
        </p:spPr>
        <p:txBody>
          <a:bodyPr>
            <a:normAutofit/>
          </a:bodyPr>
          <a:lstStyle/>
          <a:p>
            <a:r>
              <a:rPr lang="fa-IR" sz="2600" dirty="0">
                <a:cs typeface="B Titr" pitchFamily="2" charset="-78"/>
              </a:rPr>
              <a:t>مطالعات نشان مي دهد كه 20 % از كل خطاهايي كه در زمينه پزشكي اتفاق مي افتد متعلق به خطاهاي دارويي است كه از</a:t>
            </a:r>
          </a:p>
          <a:p>
            <a:r>
              <a:rPr lang="fa-IR" sz="2600" dirty="0">
                <a:cs typeface="B Titr" pitchFamily="2" charset="-78"/>
              </a:rPr>
              <a:t>39 % مربوط به </a:t>
            </a:r>
            <a:r>
              <a:rPr lang="fa-IR" sz="2600" dirty="0">
                <a:solidFill>
                  <a:srgbClr val="FF0000"/>
                </a:solidFill>
                <a:cs typeface="B Titr" pitchFamily="2" charset="-78"/>
              </a:rPr>
              <a:t>خطاهاي پزشكان </a:t>
            </a:r>
            <a:r>
              <a:rPr lang="fa-IR" sz="2600" dirty="0">
                <a:cs typeface="B Titr" pitchFamily="2" charset="-78"/>
              </a:rPr>
              <a:t>در مرحله نسخه نويسي </a:t>
            </a:r>
          </a:p>
          <a:p>
            <a:r>
              <a:rPr lang="fa-IR" sz="2600" dirty="0">
                <a:cs typeface="B Titr" pitchFamily="2" charset="-78"/>
              </a:rPr>
              <a:t> 38 % مربوط به </a:t>
            </a:r>
            <a:r>
              <a:rPr lang="fa-IR" sz="2600" dirty="0">
                <a:solidFill>
                  <a:srgbClr val="FF0000"/>
                </a:solidFill>
                <a:cs typeface="B Titr" pitchFamily="2" charset="-78"/>
              </a:rPr>
              <a:t>پرستاران</a:t>
            </a:r>
            <a:r>
              <a:rPr lang="fa-IR" sz="2600" dirty="0">
                <a:cs typeface="B Titr" pitchFamily="2" charset="-78"/>
              </a:rPr>
              <a:t> در زمان مصرف و استفاده دارو </a:t>
            </a:r>
          </a:p>
          <a:p>
            <a:r>
              <a:rPr lang="fa-IR" sz="2600" dirty="0">
                <a:cs typeface="B Titr" pitchFamily="2" charset="-78"/>
              </a:rPr>
              <a:t>12 % مربوط به </a:t>
            </a:r>
            <a:r>
              <a:rPr lang="fa-IR" sz="2600" dirty="0">
                <a:solidFill>
                  <a:srgbClr val="FF0000"/>
                </a:solidFill>
                <a:cs typeface="B Titr" pitchFamily="2" charset="-78"/>
              </a:rPr>
              <a:t>داروسازان</a:t>
            </a:r>
            <a:r>
              <a:rPr lang="fa-IR" sz="2600" dirty="0">
                <a:cs typeface="B Titr" pitchFamily="2" charset="-78"/>
              </a:rPr>
              <a:t> و( نسخه پيچي )</a:t>
            </a:r>
          </a:p>
          <a:p>
            <a:r>
              <a:rPr lang="fa-IR" sz="2600" dirty="0">
                <a:cs typeface="B Titr" pitchFamily="2" charset="-78"/>
              </a:rPr>
              <a:t> 11 %مربوط به مرحله انتقال از دستور پزشك به </a:t>
            </a:r>
            <a:r>
              <a:rPr lang="fa-IR" sz="2600" dirty="0">
                <a:solidFill>
                  <a:srgbClr val="FF0000"/>
                </a:solidFill>
                <a:cs typeface="B Titr" pitchFamily="2" charset="-78"/>
              </a:rPr>
              <a:t>كاردكس</a:t>
            </a:r>
            <a:r>
              <a:rPr lang="fa-IR" sz="2600" dirty="0">
                <a:cs typeface="B Titr" pitchFamily="2" charset="-78"/>
              </a:rPr>
              <a:t> دارويي </a:t>
            </a:r>
          </a:p>
          <a:p>
            <a:r>
              <a:rPr lang="fa-IR" sz="2600" dirty="0">
                <a:cs typeface="B Titr" pitchFamily="2" charset="-78"/>
              </a:rPr>
              <a:t> </a:t>
            </a:r>
            <a:r>
              <a:rPr lang="fa-IR" sz="2200" dirty="0">
                <a:cs typeface="B Titr" pitchFamily="2" charset="-78"/>
              </a:rPr>
              <a:t>طبق جديدترين آمارها ، ساليانه حداقل 100000 نفر در كشور آمريكا در اثر عوارض و خطاهاي دارويي جان خود را از دست </a:t>
            </a:r>
            <a:r>
              <a:rPr lang="fa-IR" sz="2200" dirty="0" smtClean="0">
                <a:cs typeface="B Titr" pitchFamily="2" charset="-78"/>
              </a:rPr>
              <a:t>مي </a:t>
            </a:r>
            <a:r>
              <a:rPr lang="fa-IR" sz="2200" dirty="0">
                <a:cs typeface="B Titr" pitchFamily="2" charset="-78"/>
              </a:rPr>
              <a:t>دهند .</a:t>
            </a:r>
            <a:endParaRPr lang="fa-IR" sz="2600" dirty="0">
              <a:cs typeface="B Titr" pitchFamily="2" charset="-78"/>
            </a:endParaRPr>
          </a:p>
          <a:p>
            <a:endParaRPr lang="fa-IR" dirty="0"/>
          </a:p>
        </p:txBody>
      </p:sp>
    </p:spTree>
    <p:extLst>
      <p:ext uri="{BB962C8B-B14F-4D97-AF65-F5344CB8AC3E}">
        <p14:creationId xmlns:p14="http://schemas.microsoft.com/office/powerpoint/2010/main" val="3492227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fa-IR"/>
          </a:p>
        </p:txBody>
      </p:sp>
      <p:graphicFrame>
        <p:nvGraphicFramePr>
          <p:cNvPr id="1026" name="Object 2"/>
          <p:cNvGraphicFramePr>
            <a:graphicFrameLocks noChangeAspect="1"/>
          </p:cNvGraphicFramePr>
          <p:nvPr>
            <p:extLst>
              <p:ext uri="{D42A27DB-BD31-4B8C-83A1-F6EECF244321}">
                <p14:modId xmlns:p14="http://schemas.microsoft.com/office/powerpoint/2010/main" val="1098361241"/>
              </p:ext>
            </p:extLst>
          </p:nvPr>
        </p:nvGraphicFramePr>
        <p:xfrm>
          <a:off x="323528" y="188640"/>
          <a:ext cx="6768751" cy="6841290"/>
        </p:xfrm>
        <a:graphic>
          <a:graphicData uri="http://schemas.openxmlformats.org/presentationml/2006/ole">
            <mc:AlternateContent xmlns:mc="http://schemas.openxmlformats.org/markup-compatibility/2006">
              <mc:Choice xmlns:v="urn:schemas-microsoft-com:vml" Requires="v">
                <p:oleObj spid="_x0000_s1032" name="Document" r:id="rId3" imgW="7563494" imgH="9495721" progId="Word.Document.8">
                  <p:embed/>
                </p:oleObj>
              </mc:Choice>
              <mc:Fallback>
                <p:oleObj name="Document" r:id="rId3" imgW="7563494" imgH="9495721" progId="Word.Document.8">
                  <p:embed/>
                  <p:pic>
                    <p:nvPicPr>
                      <p:cNvPr id="0" name="Picture 2"/>
                      <p:cNvPicPr>
                        <a:picLocks noChangeAspect="1" noChangeArrowheads="1"/>
                      </p:cNvPicPr>
                      <p:nvPr/>
                    </p:nvPicPr>
                    <p:blipFill>
                      <a:blip r:embed="rId4"/>
                      <a:srcRect/>
                      <a:stretch>
                        <a:fillRect/>
                      </a:stretch>
                    </p:blipFill>
                    <p:spPr bwMode="auto">
                      <a:xfrm>
                        <a:off x="323528" y="188640"/>
                        <a:ext cx="6768751" cy="6841290"/>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6707088" cy="720080"/>
          </a:xfrm>
        </p:spPr>
        <p:txBody>
          <a:bodyPr>
            <a:normAutofit/>
          </a:bodyPr>
          <a:lstStyle/>
          <a:p>
            <a:pPr algn="r" rtl="1"/>
            <a:r>
              <a:rPr lang="en-US" dirty="0" smtClean="0">
                <a:cs typeface="B Titr" pitchFamily="2" charset="-78"/>
              </a:rPr>
              <a:t> </a:t>
            </a:r>
            <a:r>
              <a:rPr lang="fa-IR" dirty="0" smtClean="0">
                <a:solidFill>
                  <a:srgbClr val="FF0000"/>
                </a:solidFill>
                <a:cs typeface="B Titr" pitchFamily="2" charset="-78"/>
              </a:rPr>
              <a:t>نمونه خطای پزشکان و دستیاران</a:t>
            </a:r>
            <a:endParaRPr lang="fa-IR" dirty="0">
              <a:solidFill>
                <a:srgbClr val="FF0000"/>
              </a:solidFill>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676134893"/>
              </p:ext>
            </p:extLst>
          </p:nvPr>
        </p:nvGraphicFramePr>
        <p:xfrm>
          <a:off x="457200" y="1340769"/>
          <a:ext cx="6995121" cy="5112565"/>
        </p:xfrm>
        <a:graphic>
          <a:graphicData uri="http://schemas.openxmlformats.org/drawingml/2006/table">
            <a:tbl>
              <a:tblPr rtl="1"/>
              <a:tblGrid>
                <a:gridCol w="303990">
                  <a:extLst>
                    <a:ext uri="{9D8B030D-6E8A-4147-A177-3AD203B41FA5}">
                      <a16:colId xmlns:a16="http://schemas.microsoft.com/office/drawing/2014/main" val="20000"/>
                    </a:ext>
                  </a:extLst>
                </a:gridCol>
                <a:gridCol w="6691131">
                  <a:extLst>
                    <a:ext uri="{9D8B030D-6E8A-4147-A177-3AD203B41FA5}">
                      <a16:colId xmlns:a16="http://schemas.microsoft.com/office/drawing/2014/main" val="20001"/>
                    </a:ext>
                  </a:extLst>
                </a:gridCol>
              </a:tblGrid>
              <a:tr h="413052">
                <a:tc>
                  <a:txBody>
                    <a:bodyPr/>
                    <a:lstStyle/>
                    <a:p>
                      <a:pPr algn="r" rtl="1">
                        <a:lnSpc>
                          <a:spcPct val="115000"/>
                        </a:lnSpc>
                        <a:spcAft>
                          <a:spcPts val="0"/>
                        </a:spcAft>
                      </a:pPr>
                      <a:endParaRPr lang="fa-IR" sz="1600" dirty="0">
                        <a:latin typeface="Calibri"/>
                        <a:ea typeface="Calibri"/>
                        <a:cs typeface="B Nazani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0"/>
                        </a:spcAft>
                      </a:pPr>
                      <a:r>
                        <a:rPr lang="fa-IR" sz="1600" dirty="0" smtClean="0">
                          <a:latin typeface="Calibri"/>
                          <a:ea typeface="Calibri"/>
                          <a:cs typeface="B Titr"/>
                        </a:rPr>
                        <a:t>گروه پزشکی</a:t>
                      </a:r>
                      <a:endParaRPr lang="en-US" sz="16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413052">
                <a:tc>
                  <a:txBody>
                    <a:bodyPr/>
                    <a:lstStyle/>
                    <a:p>
                      <a:pPr algn="r" rtl="1">
                        <a:lnSpc>
                          <a:spcPct val="115000"/>
                        </a:lnSpc>
                        <a:spcAft>
                          <a:spcPts val="0"/>
                        </a:spcAft>
                      </a:pPr>
                      <a:r>
                        <a:rPr lang="fa-IR" sz="1600" dirty="0">
                          <a:latin typeface="Calibri"/>
                          <a:ea typeface="Calibri"/>
                          <a:cs typeface="B Titr" pitchFamily="2" charset="-78"/>
                        </a:rPr>
                        <a:t>1</a:t>
                      </a:r>
                      <a:endParaRPr lang="en-US" sz="16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rtl="1" eaLnBrk="1" latinLnBrk="0" hangingPunct="1">
                        <a:lnSpc>
                          <a:spcPct val="115000"/>
                        </a:lnSpc>
                        <a:spcAft>
                          <a:spcPts val="0"/>
                        </a:spcAft>
                      </a:pPr>
                      <a:r>
                        <a:rPr kumimoji="0" lang="fa-IR" sz="1600" b="1" kern="1200" dirty="0">
                          <a:solidFill>
                            <a:schemeClr val="tx1"/>
                          </a:solidFill>
                          <a:latin typeface="Calibri"/>
                          <a:ea typeface="Calibri"/>
                          <a:cs typeface="B Titr" pitchFamily="2" charset="-78"/>
                        </a:rPr>
                        <a:t>عدم دقت به برگه سونوگرافی (انجام سونوگرافی پا بجای سونوگرافی داپلر عروق کاروتید)</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6282">
                <a:tc>
                  <a:txBody>
                    <a:bodyPr/>
                    <a:lstStyle/>
                    <a:p>
                      <a:pPr algn="r" rtl="1">
                        <a:lnSpc>
                          <a:spcPct val="115000"/>
                        </a:lnSpc>
                        <a:spcAft>
                          <a:spcPts val="0"/>
                        </a:spcAft>
                      </a:pPr>
                      <a:r>
                        <a:rPr lang="fa-IR" sz="1200" dirty="0">
                          <a:latin typeface="Calibri"/>
                          <a:ea typeface="Calibri"/>
                          <a:cs typeface="B Titr" pitchFamily="2" charset="-78"/>
                        </a:rPr>
                        <a:t>2</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rtl="1" eaLnBrk="1" latinLnBrk="0" hangingPunct="1">
                        <a:lnSpc>
                          <a:spcPct val="115000"/>
                        </a:lnSpc>
                        <a:spcAft>
                          <a:spcPts val="0"/>
                        </a:spcAft>
                      </a:pPr>
                      <a:r>
                        <a:rPr kumimoji="0" lang="fa-IR" sz="1600" b="1" kern="1200" dirty="0" smtClean="0">
                          <a:solidFill>
                            <a:schemeClr val="tx1"/>
                          </a:solidFill>
                          <a:latin typeface="Calibri"/>
                          <a:ea typeface="Calibri"/>
                          <a:cs typeface="B Titr" pitchFamily="2" charset="-78"/>
                        </a:rPr>
                        <a:t>سوچور رکتوم حین ترمیم </a:t>
                      </a:r>
                      <a:r>
                        <a:rPr kumimoji="0" lang="en-US" sz="1600" b="1" kern="1200" dirty="0" smtClean="0">
                          <a:solidFill>
                            <a:schemeClr val="tx1"/>
                          </a:solidFill>
                          <a:latin typeface="Calibri"/>
                          <a:ea typeface="Calibri"/>
                          <a:cs typeface="B Titr" pitchFamily="2" charset="-78"/>
                        </a:rPr>
                        <a:t>EPI</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3052">
                <a:tc>
                  <a:txBody>
                    <a:bodyPr/>
                    <a:lstStyle/>
                    <a:p>
                      <a:pPr algn="r" rtl="1">
                        <a:lnSpc>
                          <a:spcPct val="115000"/>
                        </a:lnSpc>
                        <a:spcAft>
                          <a:spcPts val="0"/>
                        </a:spcAft>
                      </a:pPr>
                      <a:r>
                        <a:rPr lang="fa-IR" sz="1200" dirty="0">
                          <a:latin typeface="Calibri"/>
                          <a:ea typeface="Calibri"/>
                          <a:cs typeface="B Titr" pitchFamily="2" charset="-78"/>
                        </a:rPr>
                        <a:t>3</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rtl="1" eaLnBrk="1" latinLnBrk="0" hangingPunct="1">
                        <a:lnSpc>
                          <a:spcPct val="115000"/>
                        </a:lnSpc>
                        <a:spcAft>
                          <a:spcPts val="0"/>
                        </a:spcAft>
                      </a:pPr>
                      <a:r>
                        <a:rPr kumimoji="0" lang="fa-IR" sz="1600" b="1" kern="1200" dirty="0">
                          <a:solidFill>
                            <a:schemeClr val="tx1"/>
                          </a:solidFill>
                          <a:latin typeface="Calibri"/>
                          <a:ea typeface="Calibri"/>
                          <a:cs typeface="B Titr" pitchFamily="2" charset="-78"/>
                        </a:rPr>
                        <a:t>عدم حضور پزشک بر بالین بیمار و انجام مشاوره تلفنی و عدم انجام آزمایشات لازم</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3052">
                <a:tc>
                  <a:txBody>
                    <a:bodyPr/>
                    <a:lstStyle/>
                    <a:p>
                      <a:pPr algn="r" rtl="1">
                        <a:lnSpc>
                          <a:spcPct val="115000"/>
                        </a:lnSpc>
                        <a:spcAft>
                          <a:spcPts val="0"/>
                        </a:spcAft>
                      </a:pPr>
                      <a:r>
                        <a:rPr lang="fa-IR" sz="1200" dirty="0">
                          <a:latin typeface="Calibri"/>
                          <a:ea typeface="Calibri"/>
                          <a:cs typeface="B Titr" pitchFamily="2" charset="-78"/>
                        </a:rPr>
                        <a:t>4</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kumimoji="0" lang="fa-IR" sz="1600" b="1" kern="1200" dirty="0">
                          <a:solidFill>
                            <a:schemeClr val="tx1"/>
                          </a:solidFill>
                          <a:latin typeface="Calibri"/>
                          <a:ea typeface="Calibri"/>
                          <a:cs typeface="B Titr" pitchFamily="2" charset="-78"/>
                        </a:rPr>
                        <a:t>عدم تشخیص درست بیماری و درمان نادرست </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5536">
                <a:tc>
                  <a:txBody>
                    <a:bodyPr/>
                    <a:lstStyle/>
                    <a:p>
                      <a:pPr algn="r" rtl="1">
                        <a:lnSpc>
                          <a:spcPct val="115000"/>
                        </a:lnSpc>
                        <a:spcAft>
                          <a:spcPts val="0"/>
                        </a:spcAft>
                      </a:pPr>
                      <a:r>
                        <a:rPr lang="fa-IR" sz="1200" dirty="0">
                          <a:latin typeface="Calibri"/>
                          <a:ea typeface="Calibri"/>
                          <a:cs typeface="B Titr" pitchFamily="2" charset="-78"/>
                        </a:rPr>
                        <a:t>5</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457200" rtl="1" eaLnBrk="1" latinLnBrk="0" hangingPunct="1">
                        <a:lnSpc>
                          <a:spcPct val="115000"/>
                        </a:lnSpc>
                        <a:spcAft>
                          <a:spcPts val="0"/>
                        </a:spcAft>
                      </a:pPr>
                      <a:r>
                        <a:rPr kumimoji="0" lang="fa-IR" sz="1600" b="1" kern="1200" dirty="0" smtClean="0">
                          <a:solidFill>
                            <a:schemeClr val="tx1"/>
                          </a:solidFill>
                          <a:latin typeface="Calibri"/>
                          <a:ea typeface="Calibri"/>
                          <a:cs typeface="B Titr" pitchFamily="2" charset="-78"/>
                        </a:rPr>
                        <a:t>دستور </a:t>
                      </a:r>
                      <a:r>
                        <a:rPr kumimoji="0" lang="fa-IR" sz="1600" b="1" kern="1200" dirty="0">
                          <a:solidFill>
                            <a:schemeClr val="tx1"/>
                          </a:solidFill>
                          <a:latin typeface="Calibri"/>
                          <a:ea typeface="Calibri"/>
                          <a:cs typeface="B Titr" pitchFamily="2" charset="-78"/>
                        </a:rPr>
                        <a:t>اشتباه پزشک مشاور در </a:t>
                      </a:r>
                      <a:r>
                        <a:rPr kumimoji="0" lang="fa-IR" sz="1600" b="1" kern="1200" dirty="0" smtClean="0">
                          <a:solidFill>
                            <a:schemeClr val="tx1"/>
                          </a:solidFill>
                          <a:latin typeface="Calibri"/>
                          <a:ea typeface="Calibri"/>
                          <a:cs typeface="B Titr" pitchFamily="2" charset="-78"/>
                        </a:rPr>
                        <a:t>نوشتن انسولین </a:t>
                      </a:r>
                      <a:r>
                        <a:rPr kumimoji="0" lang="fa-IR" sz="1600" b="1" kern="1200" dirty="0">
                          <a:solidFill>
                            <a:schemeClr val="tx1"/>
                          </a:solidFill>
                          <a:latin typeface="Calibri"/>
                          <a:ea typeface="Calibri"/>
                          <a:cs typeface="B Titr" pitchFamily="2" charset="-78"/>
                        </a:rPr>
                        <a:t>لانتوس بجای نورپید</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2111">
                <a:tc>
                  <a:txBody>
                    <a:bodyPr/>
                    <a:lstStyle/>
                    <a:p>
                      <a:pPr algn="r" rtl="1">
                        <a:lnSpc>
                          <a:spcPct val="115000"/>
                        </a:lnSpc>
                        <a:spcAft>
                          <a:spcPts val="0"/>
                        </a:spcAft>
                      </a:pPr>
                      <a:r>
                        <a:rPr lang="fa-IR" sz="1200" dirty="0">
                          <a:latin typeface="Calibri"/>
                          <a:ea typeface="Calibri"/>
                          <a:cs typeface="B Titr" pitchFamily="2" charset="-78"/>
                        </a:rPr>
                        <a:t>6</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457200" rtl="1" eaLnBrk="1" latinLnBrk="0" hangingPunct="1">
                        <a:lnSpc>
                          <a:spcPct val="115000"/>
                        </a:lnSpc>
                        <a:spcAft>
                          <a:spcPts val="0"/>
                        </a:spcAft>
                      </a:pPr>
                      <a:r>
                        <a:rPr kumimoji="0" lang="fa-IR" sz="1600" b="1" kern="1200" dirty="0" smtClean="0">
                          <a:solidFill>
                            <a:schemeClr val="tx1"/>
                          </a:solidFill>
                          <a:latin typeface="Calibri"/>
                          <a:ea typeface="Calibri"/>
                          <a:cs typeface="B Titr" pitchFamily="2" charset="-78"/>
                        </a:rPr>
                        <a:t>خطای اینترن در گرفتن شرح حال و </a:t>
                      </a:r>
                      <a:r>
                        <a:rPr kumimoji="0" lang="en-US" sz="1600" b="1" kern="1200" dirty="0" smtClean="0">
                          <a:solidFill>
                            <a:schemeClr val="tx1"/>
                          </a:solidFill>
                          <a:latin typeface="Calibri"/>
                          <a:ea typeface="Calibri"/>
                          <a:cs typeface="B Titr" pitchFamily="2" charset="-78"/>
                        </a:rPr>
                        <a:t>ABG</a:t>
                      </a:r>
                      <a:r>
                        <a:rPr kumimoji="0" lang="fa-IR" sz="1600" b="1" kern="1200" dirty="0" smtClean="0">
                          <a:solidFill>
                            <a:schemeClr val="tx1"/>
                          </a:solidFill>
                          <a:latin typeface="Calibri"/>
                          <a:ea typeface="Calibri"/>
                          <a:cs typeface="B Titr" pitchFamily="2" charset="-78"/>
                        </a:rPr>
                        <a:t> از بیمار (بیمار اشتباه)</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5653">
                <a:tc>
                  <a:txBody>
                    <a:bodyPr/>
                    <a:lstStyle/>
                    <a:p>
                      <a:pPr algn="r" rtl="1">
                        <a:lnSpc>
                          <a:spcPct val="115000"/>
                        </a:lnSpc>
                        <a:spcAft>
                          <a:spcPts val="0"/>
                        </a:spcAft>
                      </a:pPr>
                      <a:r>
                        <a:rPr lang="fa-IR" sz="1200" dirty="0">
                          <a:latin typeface="Calibri"/>
                          <a:ea typeface="Calibri"/>
                          <a:cs typeface="B Titr" pitchFamily="2" charset="-78"/>
                        </a:rPr>
                        <a:t>7</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457200" rtl="1" eaLnBrk="1" latinLnBrk="0" hangingPunct="1">
                        <a:lnSpc>
                          <a:spcPct val="115000"/>
                        </a:lnSpc>
                        <a:spcAft>
                          <a:spcPts val="0"/>
                        </a:spcAft>
                      </a:pPr>
                      <a:r>
                        <a:rPr kumimoji="0" lang="fa-IR" sz="1600" b="1" kern="1200" dirty="0" smtClean="0">
                          <a:solidFill>
                            <a:schemeClr val="tx1"/>
                          </a:solidFill>
                          <a:latin typeface="Calibri"/>
                          <a:ea typeface="Calibri"/>
                          <a:cs typeface="B Titr" pitchFamily="2" charset="-78"/>
                        </a:rPr>
                        <a:t>انجام سی تی اسکن تکراری پس از انجام مشاوره</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8567">
                <a:tc>
                  <a:txBody>
                    <a:bodyPr/>
                    <a:lstStyle/>
                    <a:p>
                      <a:pPr algn="r" rtl="1">
                        <a:lnSpc>
                          <a:spcPct val="115000"/>
                        </a:lnSpc>
                        <a:spcAft>
                          <a:spcPts val="0"/>
                        </a:spcAft>
                      </a:pPr>
                      <a:r>
                        <a:rPr lang="fa-IR" sz="1200" dirty="0">
                          <a:latin typeface="Calibri"/>
                          <a:ea typeface="Calibri"/>
                          <a:cs typeface="B Titr" pitchFamily="2" charset="-78"/>
                        </a:rPr>
                        <a:t>8</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457200" rtl="1" eaLnBrk="1" latinLnBrk="0" hangingPunct="1">
                        <a:lnSpc>
                          <a:spcPct val="115000"/>
                        </a:lnSpc>
                        <a:spcAft>
                          <a:spcPts val="0"/>
                        </a:spcAft>
                      </a:pPr>
                      <a:r>
                        <a:rPr kumimoji="0" lang="fa-IR" sz="1600" b="1" kern="1200" dirty="0">
                          <a:solidFill>
                            <a:schemeClr val="tx1"/>
                          </a:solidFill>
                          <a:latin typeface="Calibri"/>
                          <a:ea typeface="Calibri"/>
                          <a:cs typeface="B Titr" pitchFamily="2" charset="-78"/>
                        </a:rPr>
                        <a:t>خونگیری اشتباه از بیمار بعلت تشابه اسمی </a:t>
                      </a:r>
                      <a:r>
                        <a:rPr kumimoji="0" lang="fa-IR" sz="1600" b="1" kern="1200" dirty="0" smtClean="0">
                          <a:solidFill>
                            <a:schemeClr val="tx1"/>
                          </a:solidFill>
                          <a:latin typeface="Calibri"/>
                          <a:ea typeface="Calibri"/>
                          <a:cs typeface="B Titr" pitchFamily="2" charset="-78"/>
                        </a:rPr>
                        <a:t>بیماران طبق </a:t>
                      </a:r>
                      <a:r>
                        <a:rPr kumimoji="0" lang="fa-IR" sz="1600" b="1" kern="1200" dirty="0">
                          <a:solidFill>
                            <a:schemeClr val="tx1"/>
                          </a:solidFill>
                          <a:latin typeface="Calibri"/>
                          <a:ea typeface="Calibri"/>
                          <a:cs typeface="B Titr" pitchFamily="2" charset="-78"/>
                        </a:rPr>
                        <a:t>دستور اینترن</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13052">
                <a:tc>
                  <a:txBody>
                    <a:bodyPr/>
                    <a:lstStyle/>
                    <a:p>
                      <a:pPr algn="r" rtl="1">
                        <a:lnSpc>
                          <a:spcPct val="115000"/>
                        </a:lnSpc>
                        <a:spcAft>
                          <a:spcPts val="0"/>
                        </a:spcAft>
                      </a:pPr>
                      <a:r>
                        <a:rPr lang="fa-IR" sz="1200" dirty="0">
                          <a:latin typeface="Calibri"/>
                          <a:ea typeface="Calibri"/>
                          <a:cs typeface="B Titr" pitchFamily="2" charset="-78"/>
                        </a:rPr>
                        <a:t>9</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457200" rtl="1" eaLnBrk="1" latinLnBrk="0" hangingPunct="1">
                        <a:lnSpc>
                          <a:spcPct val="115000"/>
                        </a:lnSpc>
                        <a:spcAft>
                          <a:spcPts val="0"/>
                        </a:spcAft>
                      </a:pPr>
                      <a:r>
                        <a:rPr kumimoji="0" lang="fa-IR" sz="1600" b="1" kern="1200" dirty="0" smtClean="0">
                          <a:solidFill>
                            <a:schemeClr val="tx1"/>
                          </a:solidFill>
                          <a:latin typeface="Calibri"/>
                          <a:ea typeface="Calibri"/>
                          <a:cs typeface="B Titr" pitchFamily="2" charset="-78"/>
                        </a:rPr>
                        <a:t>ثبت اشتباه ساعت اتمام دارو  برای بیمار(ساعت 23 بجای11)</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13052">
                <a:tc>
                  <a:txBody>
                    <a:bodyPr/>
                    <a:lstStyle/>
                    <a:p>
                      <a:pPr algn="r" rtl="1">
                        <a:lnSpc>
                          <a:spcPct val="115000"/>
                        </a:lnSpc>
                        <a:spcAft>
                          <a:spcPts val="0"/>
                        </a:spcAft>
                      </a:pPr>
                      <a:r>
                        <a:rPr lang="fa-IR" sz="1200" dirty="0">
                          <a:latin typeface="Calibri"/>
                          <a:ea typeface="Calibri"/>
                          <a:cs typeface="B Titr" pitchFamily="2" charset="-78"/>
                        </a:rPr>
                        <a:t>10</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457200" rtl="1" eaLnBrk="1" latinLnBrk="0" hangingPunct="1">
                        <a:lnSpc>
                          <a:spcPct val="115000"/>
                        </a:lnSpc>
                        <a:spcAft>
                          <a:spcPts val="0"/>
                        </a:spcAft>
                      </a:pPr>
                      <a:r>
                        <a:rPr kumimoji="0" lang="fa-IR" sz="1600" b="1" kern="1200" dirty="0">
                          <a:solidFill>
                            <a:schemeClr val="tx1"/>
                          </a:solidFill>
                          <a:latin typeface="Calibri"/>
                          <a:ea typeface="Calibri"/>
                          <a:cs typeface="B Titr" pitchFamily="2" charset="-78"/>
                        </a:rPr>
                        <a:t>بعلت بد خطی پزشک </a:t>
                      </a:r>
                      <a:r>
                        <a:rPr kumimoji="0" lang="fa-IR" sz="1600" b="1" kern="1200" dirty="0" smtClean="0">
                          <a:solidFill>
                            <a:schemeClr val="tx1"/>
                          </a:solidFill>
                          <a:latin typeface="Calibri"/>
                          <a:ea typeface="Calibri"/>
                          <a:cs typeface="B Titr" pitchFamily="2" charset="-78"/>
                        </a:rPr>
                        <a:t>بجای دوز 2/5 میلی دوز </a:t>
                      </a:r>
                      <a:r>
                        <a:rPr kumimoji="0" lang="fa-IR" sz="1600" b="1" kern="1200" dirty="0">
                          <a:solidFill>
                            <a:schemeClr val="tx1"/>
                          </a:solidFill>
                          <a:latin typeface="Calibri"/>
                          <a:ea typeface="Calibri"/>
                          <a:cs typeface="B Titr" pitchFamily="2" charset="-78"/>
                        </a:rPr>
                        <a:t>25 </a:t>
                      </a:r>
                      <a:r>
                        <a:rPr kumimoji="0" lang="fa-IR" sz="1600" b="1" kern="1200" dirty="0" smtClean="0">
                          <a:solidFill>
                            <a:schemeClr val="tx1"/>
                          </a:solidFill>
                          <a:latin typeface="Calibri"/>
                          <a:ea typeface="Calibri"/>
                          <a:cs typeface="B Titr" pitchFamily="2" charset="-78"/>
                        </a:rPr>
                        <a:t>میلی وارد </a:t>
                      </a:r>
                      <a:r>
                        <a:rPr kumimoji="0" lang="fa-IR" sz="1600" b="1" kern="1200" dirty="0">
                          <a:solidFill>
                            <a:schemeClr val="tx1"/>
                          </a:solidFill>
                          <a:latin typeface="Calibri"/>
                          <a:ea typeface="Calibri"/>
                          <a:cs typeface="B Titr" pitchFamily="2" charset="-78"/>
                        </a:rPr>
                        <a:t>کاردکس شده</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13052">
                <a:tc>
                  <a:txBody>
                    <a:bodyPr/>
                    <a:lstStyle/>
                    <a:p>
                      <a:pPr algn="r" rtl="1">
                        <a:lnSpc>
                          <a:spcPct val="115000"/>
                        </a:lnSpc>
                        <a:spcAft>
                          <a:spcPts val="0"/>
                        </a:spcAft>
                      </a:pPr>
                      <a:r>
                        <a:rPr lang="fa-IR" sz="1200" dirty="0">
                          <a:latin typeface="Calibri"/>
                          <a:ea typeface="Calibri"/>
                          <a:cs typeface="B Titr" pitchFamily="2" charset="-78"/>
                        </a:rPr>
                        <a:t>11</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457200" rtl="1" eaLnBrk="1" latinLnBrk="0" hangingPunct="1">
                        <a:lnSpc>
                          <a:spcPct val="115000"/>
                        </a:lnSpc>
                        <a:spcAft>
                          <a:spcPts val="0"/>
                        </a:spcAft>
                      </a:pPr>
                      <a:r>
                        <a:rPr kumimoji="0" lang="fa-IR" sz="1600" b="1" kern="1200" dirty="0">
                          <a:solidFill>
                            <a:schemeClr val="tx1"/>
                          </a:solidFill>
                          <a:latin typeface="Calibri"/>
                          <a:ea typeface="Calibri"/>
                          <a:cs typeface="B Titr" pitchFamily="2" charset="-78"/>
                        </a:rPr>
                        <a:t>عدم اطلاع پزشک در نوشتن دستور جدید به پرسنل و چک دستورات در شیفت بعد</a:t>
                      </a:r>
                      <a:endParaRPr kumimoji="0" lang="en-US"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13052">
                <a:tc>
                  <a:txBody>
                    <a:bodyPr/>
                    <a:lstStyle/>
                    <a:p>
                      <a:pPr algn="r" rtl="1">
                        <a:lnSpc>
                          <a:spcPct val="115000"/>
                        </a:lnSpc>
                        <a:spcAft>
                          <a:spcPts val="0"/>
                        </a:spcAft>
                      </a:pPr>
                      <a:r>
                        <a:rPr lang="fa-IR" sz="1200" dirty="0">
                          <a:latin typeface="Calibri"/>
                          <a:ea typeface="Calibri"/>
                          <a:cs typeface="B Titr" pitchFamily="2" charset="-78"/>
                        </a:rPr>
                        <a:t>12</a:t>
                      </a:r>
                      <a:endParaRPr lang="en-US" sz="1100" dirty="0">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fa-IR" sz="1600" b="1" kern="1200" dirty="0" smtClean="0">
                          <a:solidFill>
                            <a:schemeClr val="tx1"/>
                          </a:solidFill>
                          <a:latin typeface="Calibri"/>
                          <a:ea typeface="Calibri"/>
                          <a:cs typeface="B Titr" pitchFamily="2" charset="-78"/>
                        </a:rPr>
                        <a:t>عدم پیگیری بیمار بدحال</a:t>
                      </a:r>
                      <a:endParaRPr kumimoji="0" lang="fa-IR" sz="1600" b="1" kern="1200" dirty="0">
                        <a:solidFill>
                          <a:schemeClr val="tx1"/>
                        </a:solidFill>
                        <a:latin typeface="Calibri"/>
                        <a:ea typeface="Calibri"/>
                        <a:cs typeface="B Tit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58317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00174"/>
            <a:ext cx="7524328" cy="2857520"/>
          </a:xfrm>
        </p:spPr>
        <p:txBody>
          <a:bodyPr>
            <a:normAutofit/>
          </a:bodyPr>
          <a:lstStyle/>
          <a:p>
            <a:pPr algn="ctr">
              <a:tabLst>
                <a:tab pos="3232150" algn="l"/>
              </a:tabLst>
            </a:pPr>
            <a:r>
              <a:rPr lang="fa-IR" dirty="0" smtClean="0">
                <a:cs typeface="B Titr" pitchFamily="2" charset="-78"/>
              </a:rPr>
              <a:t>تجزیه و تحلیل علت ریشه ای حوادث</a:t>
            </a:r>
            <a:br>
              <a:rPr lang="fa-IR" dirty="0" smtClean="0">
                <a:cs typeface="B Titr" pitchFamily="2" charset="-78"/>
              </a:rPr>
            </a:br>
            <a:r>
              <a:rPr lang="en-US" sz="5400" dirty="0" smtClean="0">
                <a:cs typeface="B Titr" pitchFamily="2" charset="-78"/>
              </a:rPr>
              <a:t>RCA</a:t>
            </a:r>
            <a:br>
              <a:rPr lang="en-US" sz="5400" dirty="0" smtClean="0">
                <a:cs typeface="B Titr" pitchFamily="2" charset="-78"/>
              </a:rPr>
            </a:br>
            <a:r>
              <a:rPr lang="en-US" sz="5400" dirty="0" smtClean="0">
                <a:cs typeface="B Titr" pitchFamily="2" charset="-78"/>
              </a:rPr>
              <a:t>(Root Cause Analysis )</a:t>
            </a:r>
            <a:endParaRPr lang="fa-IR" dirty="0">
              <a:cs typeface="B Titr" pitchFamily="2" charset="-78"/>
            </a:endParaRPr>
          </a:p>
        </p:txBody>
      </p:sp>
      <p:pic>
        <p:nvPicPr>
          <p:cNvPr id="8196" name="Picture 4" descr="E:\فونتها و عکسها\sss\gif\24.gif"/>
          <p:cNvPicPr>
            <a:picLocks noChangeAspect="1" noChangeArrowheads="1" noCrop="1"/>
          </p:cNvPicPr>
          <p:nvPr/>
        </p:nvPicPr>
        <p:blipFill>
          <a:blip r:embed="rId2"/>
          <a:srcRect/>
          <a:stretch>
            <a:fillRect/>
          </a:stretch>
        </p:blipFill>
        <p:spPr bwMode="auto">
          <a:xfrm>
            <a:off x="1619672" y="4572008"/>
            <a:ext cx="4320480" cy="13335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6984776" cy="5022320"/>
          </a:xfrm>
        </p:spPr>
        <p:txBody>
          <a:bodyPr>
            <a:normAutofit/>
          </a:bodyPr>
          <a:lstStyle/>
          <a:p>
            <a:pPr algn="ctr">
              <a:buNone/>
            </a:pPr>
            <a:r>
              <a:rPr lang="fa-IR" sz="11500" dirty="0" smtClean="0">
                <a:solidFill>
                  <a:srgbClr val="7030A0"/>
                </a:solidFill>
                <a:cs typeface="B Titr" pitchFamily="2" charset="-78"/>
              </a:rPr>
              <a:t>منشور </a:t>
            </a:r>
          </a:p>
          <a:p>
            <a:pPr algn="ctr">
              <a:buNone/>
            </a:pPr>
            <a:r>
              <a:rPr lang="fa-IR" sz="11500" dirty="0" smtClean="0">
                <a:solidFill>
                  <a:srgbClr val="7030A0"/>
                </a:solidFill>
                <a:cs typeface="B Titr" pitchFamily="2" charset="-78"/>
              </a:rPr>
              <a:t>حقوق بیمار</a:t>
            </a:r>
          </a:p>
          <a:p>
            <a:pPr algn="ctr">
              <a:buNone/>
            </a:pPr>
            <a:endParaRPr lang="fa-IR" sz="2000" dirty="0" smtClean="0">
              <a:cs typeface="B Titr" pitchFamily="2" charset="-78"/>
            </a:endParaRPr>
          </a:p>
          <a:p>
            <a:pPr algn="ctr">
              <a:buNone/>
            </a:pPr>
            <a:endParaRPr lang="fa-IR" sz="2000" dirty="0" smtClean="0">
              <a:cs typeface="B Titr" pitchFamily="2" charset="-78"/>
            </a:endParaRPr>
          </a:p>
          <a:p>
            <a:pPr algn="ctr">
              <a:buNone/>
            </a:pPr>
            <a:endParaRPr lang="fa-IR" sz="2000" dirty="0" smtClean="0">
              <a:cs typeface="B Titr" pitchFamily="2" charset="-78"/>
            </a:endParaRPr>
          </a:p>
          <a:p>
            <a:pPr algn="ctr">
              <a:buNone/>
            </a:pPr>
            <a:endParaRPr lang="fa-IR" sz="2000" dirty="0" smtClean="0">
              <a:cs typeface="B Titr" pitchFamily="2" charset="-78"/>
            </a:endParaRPr>
          </a:p>
          <a:p>
            <a:pPr algn="ctr">
              <a:buNone/>
            </a:pPr>
            <a:endParaRPr lang="fa-IR" sz="9600" dirty="0">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7128791" cy="5976664"/>
          </a:xfrm>
        </p:spPr>
        <p:txBody>
          <a:bodyPr>
            <a:normAutofit/>
          </a:bodyPr>
          <a:lstStyle/>
          <a:p>
            <a:pPr marL="0" lvl="0" indent="0" algn="justLow" eaLnBrk="0" fontAlgn="base" hangingPunct="0">
              <a:lnSpc>
                <a:spcPct val="150000"/>
              </a:lnSpc>
              <a:spcBef>
                <a:spcPct val="0"/>
              </a:spcBef>
              <a:spcAft>
                <a:spcPct val="0"/>
              </a:spcAft>
              <a:buClrTx/>
              <a:buSzTx/>
              <a:buNone/>
              <a:tabLst>
                <a:tab pos="2865438" algn="ctr"/>
                <a:tab pos="5730875" algn="r"/>
              </a:tabLst>
            </a:pPr>
            <a:r>
              <a:rPr lang="fa-IR" sz="2400" dirty="0" smtClean="0">
                <a:solidFill>
                  <a:srgbClr val="7030A0"/>
                </a:solidFill>
                <a:latin typeface="Tahoma" pitchFamily="34" charset="0"/>
                <a:ea typeface="Times New Roman" pitchFamily="18" charset="0"/>
                <a:cs typeface="B Titr" pitchFamily="2" charset="-78"/>
              </a:rPr>
              <a:t>با توجه به اینکه يكايك افراد جامعه متعهد به حفظ و احترام به كرامت انسان ها</a:t>
            </a:r>
            <a:r>
              <a:rPr lang="fa-IR" sz="2400" b="1" dirty="0" smtClean="0">
                <a:solidFill>
                  <a:srgbClr val="7030A0"/>
                </a:solidFill>
                <a:latin typeface="Calibri" pitchFamily="34" charset="0"/>
                <a:ea typeface="Calibri" pitchFamily="34" charset="0"/>
                <a:cs typeface="B Titr" pitchFamily="2" charset="-78"/>
              </a:rPr>
              <a:t> می باشند و این امر در سازمان های بهداشتی درمانی از اهمیت ویژه ای برخوردار می باشد، لذا کلیه رده های کارکنان در بیمارستان ملزم به رعایت مفاد منشور حقوق بیمار به شرح ذیل می باشند.</a:t>
            </a:r>
          </a:p>
          <a:p>
            <a:pPr marL="0" lvl="0" indent="0" algn="justLow" eaLnBrk="0" fontAlgn="base" hangingPunct="0">
              <a:spcBef>
                <a:spcPct val="0"/>
              </a:spcBef>
              <a:spcAft>
                <a:spcPct val="0"/>
              </a:spcAft>
              <a:buClrTx/>
              <a:buSzTx/>
              <a:buNone/>
              <a:tabLst>
                <a:tab pos="2865438" algn="ctr"/>
                <a:tab pos="5730875" algn="r"/>
              </a:tabLst>
            </a:pPr>
            <a:endParaRPr lang="en-US" sz="2000" dirty="0" smtClean="0">
              <a:latin typeface="Arial" pitchFamily="34" charset="0"/>
              <a:cs typeface="Arial" pitchFamily="34" charset="0"/>
            </a:endParaRPr>
          </a:p>
          <a:p>
            <a:pPr marL="0" lvl="0" indent="0" algn="justLow" eaLnBrk="0" fontAlgn="base" hangingPunct="0">
              <a:spcBef>
                <a:spcPct val="0"/>
              </a:spcBef>
              <a:spcAft>
                <a:spcPct val="0"/>
              </a:spcAft>
              <a:buClrTx/>
              <a:buSzTx/>
              <a:buNone/>
              <a:tabLst>
                <a:tab pos="2865438" algn="ctr"/>
                <a:tab pos="5730875" algn="r"/>
              </a:tabLst>
            </a:pPr>
            <a:r>
              <a:rPr lang="fa-IR" sz="2800" b="1" dirty="0" smtClean="0">
                <a:solidFill>
                  <a:srgbClr val="00B0F0"/>
                </a:solidFill>
                <a:latin typeface="HomaNormalPS"/>
                <a:ea typeface="Calibri" pitchFamily="34" charset="0"/>
                <a:cs typeface="B Titr" pitchFamily="2" charset="-78"/>
              </a:rPr>
              <a:t>1. بیمار می تواند</a:t>
            </a:r>
            <a:r>
              <a:rPr lang="fa-IR" sz="2800" dirty="0" smtClean="0">
                <a:solidFill>
                  <a:srgbClr val="00B0F0"/>
                </a:solidFill>
                <a:latin typeface="HomaNormalPS"/>
                <a:ea typeface="Calibri" pitchFamily="34" charset="0"/>
                <a:cs typeface="B Nazanin" pitchFamily="2" charset="-78"/>
              </a:rPr>
              <a:t> </a:t>
            </a:r>
            <a:r>
              <a:rPr lang="fa-IR" sz="2800" b="1" dirty="0" smtClean="0">
                <a:latin typeface="YagutNormalPS"/>
                <a:ea typeface="Calibri" pitchFamily="34" charset="0"/>
                <a:cs typeface="B Nazanin" pitchFamily="2" charset="-78"/>
              </a:rPr>
              <a:t>از ارائه خدمات و مراقبت مطلوب به بیمار در اسرع وقت ، موثر و همراه با احترام كامل بدون توجه به عوامل نژادي </a:t>
            </a:r>
            <a:r>
              <a:rPr lang="fa-IR" sz="2800" b="1" dirty="0">
                <a:latin typeface="YagutNormalPS"/>
                <a:ea typeface="Calibri" pitchFamily="34" charset="0"/>
                <a:cs typeface="B Nazanin" pitchFamily="2" charset="-78"/>
              </a:rPr>
              <a:t>فرهنگي و مذهبي </a:t>
            </a:r>
            <a:r>
              <a:rPr lang="fa-IR" sz="2800" b="1" dirty="0" smtClean="0">
                <a:latin typeface="YagutNormalPS"/>
                <a:ea typeface="Calibri" pitchFamily="34" charset="0"/>
                <a:cs typeface="B Nazanin" pitchFamily="2" charset="-78"/>
              </a:rPr>
              <a:t>از گروه درمان انتظار داشته باشد.</a:t>
            </a:r>
            <a:endParaRPr lang="en-US" sz="2800" b="1" dirty="0" smtClean="0">
              <a:latin typeface="YagutNormalPS"/>
              <a:ea typeface="Calibri" pitchFamily="34" charset="0"/>
              <a:cs typeface="B Nazanin" pitchFamily="2" charset="-78"/>
            </a:endParaRPr>
          </a:p>
          <a:p>
            <a:pPr marL="0" lvl="0" indent="0" algn="justLow" eaLnBrk="0" fontAlgn="base" hangingPunct="0">
              <a:spcBef>
                <a:spcPct val="0"/>
              </a:spcBef>
              <a:spcAft>
                <a:spcPct val="0"/>
              </a:spcAft>
              <a:buClrTx/>
              <a:buSzTx/>
              <a:buNone/>
              <a:tabLst>
                <a:tab pos="2865438" algn="ctr"/>
                <a:tab pos="5730875" algn="r"/>
              </a:tabLst>
            </a:pPr>
            <a:r>
              <a:rPr lang="fa-IR" sz="2800" b="1" dirty="0" smtClean="0">
                <a:solidFill>
                  <a:srgbClr val="00B0F0"/>
                </a:solidFill>
                <a:latin typeface="HomaNormalPS"/>
                <a:ea typeface="Calibri" pitchFamily="34" charset="0"/>
                <a:cs typeface="B Titr" pitchFamily="2" charset="-78"/>
              </a:rPr>
              <a:t>2. بیمار می تواند</a:t>
            </a:r>
            <a:r>
              <a:rPr lang="fa-IR" sz="3200" dirty="0" smtClean="0">
                <a:solidFill>
                  <a:srgbClr val="00B0F0"/>
                </a:solidFill>
                <a:latin typeface="YagutNormalPS"/>
                <a:ea typeface="Calibri" pitchFamily="34" charset="0"/>
                <a:cs typeface="B Nazanin" pitchFamily="2" charset="-78"/>
              </a:rPr>
              <a:t> </a:t>
            </a:r>
            <a:r>
              <a:rPr lang="fa-IR" sz="2800" b="1" dirty="0">
                <a:latin typeface="YagutNormalPS"/>
                <a:ea typeface="Calibri" pitchFamily="34" charset="0"/>
                <a:cs typeface="B Nazanin" pitchFamily="2" charset="-78"/>
              </a:rPr>
              <a:t>محل بستري، پزشك، پرستار و ديگر اعضاي گروه معالج را در صورت تمايل بشناسد</a:t>
            </a:r>
            <a:r>
              <a:rPr lang="fa-IR" sz="2800" b="1" dirty="0" smtClean="0">
                <a:latin typeface="YagutNormalPS"/>
                <a:ea typeface="Calibri" pitchFamily="34" charset="0"/>
                <a:cs typeface="B Nazanin" pitchFamily="2" charset="-78"/>
              </a:rPr>
              <a:t>.</a:t>
            </a:r>
            <a:endParaRPr lang="en-US" sz="2800" b="1" dirty="0" smtClean="0">
              <a:latin typeface="YagutNormalPS"/>
              <a:ea typeface="Calibri" pitchFamily="34" charset="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6840760" cy="6669360"/>
          </a:xfrm>
        </p:spPr>
        <p:txBody>
          <a:bodyPr>
            <a:normAutofit/>
          </a:bodyPr>
          <a:lstStyle/>
          <a:p>
            <a:pPr marL="0" lvl="0" indent="0" algn="justLow" eaLnBrk="0" fontAlgn="base" hangingPunct="0">
              <a:spcBef>
                <a:spcPct val="0"/>
              </a:spcBef>
              <a:spcAft>
                <a:spcPct val="0"/>
              </a:spcAft>
              <a:buClrTx/>
              <a:buSzTx/>
              <a:buNone/>
              <a:tabLst>
                <a:tab pos="2865438" algn="ctr"/>
                <a:tab pos="5730875" algn="r"/>
              </a:tabLst>
            </a:pPr>
            <a:r>
              <a:rPr lang="fa-IR" sz="2400" b="1" dirty="0" smtClean="0">
                <a:solidFill>
                  <a:srgbClr val="00B0F0"/>
                </a:solidFill>
                <a:latin typeface="HomaNormalPS"/>
                <a:ea typeface="Calibri" pitchFamily="34" charset="0"/>
                <a:cs typeface="B Titr" pitchFamily="2" charset="-78"/>
              </a:rPr>
              <a:t>3. بیمار می تواند</a:t>
            </a:r>
            <a:r>
              <a:rPr lang="fa-IR" sz="2800" dirty="0" smtClean="0">
                <a:solidFill>
                  <a:srgbClr val="00B0F0"/>
                </a:solidFill>
                <a:latin typeface="HomaNormalPS"/>
                <a:ea typeface="Calibri" pitchFamily="34" charset="0"/>
                <a:cs typeface="B Nazanin" pitchFamily="2" charset="-78"/>
              </a:rPr>
              <a:t> </a:t>
            </a:r>
            <a:r>
              <a:rPr lang="fa-IR" sz="2800" b="1" dirty="0" smtClean="0">
                <a:latin typeface="YagutNormalPS"/>
                <a:ea typeface="Calibri" pitchFamily="34" charset="0"/>
                <a:cs typeface="B Nazanin" pitchFamily="2" charset="-78"/>
              </a:rPr>
              <a:t>در خصوص مراحل تشخيص، درمان و سير پيشرفت بيماري خود اطلاعات ضروري را شخصًا و يا در صورت تمايل بیمار از طرف يكي از بستگان از پزشك معالج درخواست نمايد، بطوريكه در فوريت هاي پزشكي اين امر نبايد منجر به تأخير در ادامه درمان يا تهديد به جان بيمار گردد</a:t>
            </a:r>
            <a:r>
              <a:rPr lang="en-US" sz="2800" b="1" dirty="0" smtClean="0">
                <a:latin typeface="YagutNormalPS"/>
                <a:ea typeface="Calibri" pitchFamily="34" charset="0"/>
                <a:cs typeface="B Nazanin" pitchFamily="2" charset="-78"/>
              </a:rPr>
              <a:t>.</a:t>
            </a:r>
            <a:endParaRPr lang="en-US" sz="3000" b="1" dirty="0" smtClean="0">
              <a:latin typeface="YagutNormalPS"/>
              <a:ea typeface="Calibri" pitchFamily="34" charset="0"/>
              <a:cs typeface="B Nazanin" pitchFamily="2" charset="-78"/>
            </a:endParaRPr>
          </a:p>
          <a:p>
            <a:pPr marL="0" lvl="0" indent="0" algn="justLow" eaLnBrk="0" fontAlgn="base" hangingPunct="0">
              <a:spcBef>
                <a:spcPct val="0"/>
              </a:spcBef>
              <a:spcAft>
                <a:spcPct val="0"/>
              </a:spcAft>
              <a:buClrTx/>
              <a:buSzTx/>
              <a:buNone/>
              <a:tabLst>
                <a:tab pos="2865438" algn="ctr"/>
                <a:tab pos="5730875" algn="r"/>
              </a:tabLst>
            </a:pPr>
            <a:r>
              <a:rPr lang="fa-IR" sz="2400" b="1" dirty="0" smtClean="0">
                <a:solidFill>
                  <a:srgbClr val="00B0F0"/>
                </a:solidFill>
                <a:latin typeface="HomaNormalPS"/>
                <a:ea typeface="Calibri" pitchFamily="34" charset="0"/>
                <a:cs typeface="B Titr" pitchFamily="2" charset="-78"/>
              </a:rPr>
              <a:t>4. بیمار می تواند</a:t>
            </a:r>
            <a:r>
              <a:rPr lang="fa-IR" sz="2800" dirty="0" smtClean="0">
                <a:solidFill>
                  <a:srgbClr val="00B0F0"/>
                </a:solidFill>
                <a:latin typeface="HomaNormalPS"/>
                <a:ea typeface="Calibri" pitchFamily="34" charset="0"/>
                <a:cs typeface="B Nazanin" pitchFamily="2" charset="-78"/>
              </a:rPr>
              <a:t> </a:t>
            </a:r>
            <a:r>
              <a:rPr lang="fa-IR" sz="2800" dirty="0" smtClean="0">
                <a:solidFill>
                  <a:srgbClr val="00B0F0"/>
                </a:solidFill>
                <a:latin typeface="YagutNormalPS"/>
                <a:ea typeface="Calibri" pitchFamily="34" charset="0"/>
                <a:cs typeface="B Nazanin" pitchFamily="2" charset="-78"/>
              </a:rPr>
              <a:t> </a:t>
            </a:r>
            <a:r>
              <a:rPr lang="fa-IR" sz="2800" b="1" dirty="0" smtClean="0">
                <a:latin typeface="YagutNormalPS"/>
                <a:ea typeface="Calibri" pitchFamily="34" charset="0"/>
                <a:cs typeface="B Nazanin" pitchFamily="2" charset="-78"/>
              </a:rPr>
              <a:t>در صورت تمايل شخصي و عدم تهديد حیات یا سلامتي آحاد جامعه طبق موازين قانوني جامعه ، رضايت شخصي خود را از خاتمه درمان اعلام نمايد.</a:t>
            </a:r>
            <a:endParaRPr lang="en-US" sz="2800" b="1" dirty="0" smtClean="0">
              <a:latin typeface="YagutNormalPS"/>
              <a:ea typeface="Calibri" pitchFamily="34" charset="0"/>
              <a:cs typeface="B Nazanin" pitchFamily="2" charset="-78"/>
            </a:endParaRPr>
          </a:p>
          <a:p>
            <a:pPr marL="0" lvl="0" indent="0" algn="justLow" eaLnBrk="0" fontAlgn="base" hangingPunct="0">
              <a:spcBef>
                <a:spcPct val="0"/>
              </a:spcBef>
              <a:spcAft>
                <a:spcPct val="0"/>
              </a:spcAft>
              <a:buClrTx/>
              <a:buSzTx/>
              <a:buNone/>
              <a:tabLst>
                <a:tab pos="2865438" algn="ctr"/>
                <a:tab pos="5730875" algn="r"/>
              </a:tabLst>
            </a:pPr>
            <a:r>
              <a:rPr lang="en-US" sz="2800" b="1" dirty="0" smtClean="0">
                <a:latin typeface="YagutNormalPS"/>
                <a:ea typeface="Calibri" pitchFamily="34" charset="0"/>
                <a:cs typeface="B Nazanin" pitchFamily="2" charset="-78"/>
              </a:rPr>
              <a:t> </a:t>
            </a:r>
          </a:p>
          <a:p>
            <a:pPr marL="0" lvl="0" indent="0" algn="justLow" eaLnBrk="0" fontAlgn="base" hangingPunct="0">
              <a:spcBef>
                <a:spcPct val="0"/>
              </a:spcBef>
              <a:spcAft>
                <a:spcPct val="0"/>
              </a:spcAft>
              <a:buClrTx/>
              <a:buSzTx/>
              <a:buNone/>
              <a:tabLst>
                <a:tab pos="2865438" algn="ctr"/>
                <a:tab pos="5730875" algn="r"/>
              </a:tabLst>
            </a:pPr>
            <a:r>
              <a:rPr lang="fa-IR" sz="2400" b="1" dirty="0" smtClean="0">
                <a:solidFill>
                  <a:srgbClr val="00B0F0"/>
                </a:solidFill>
                <a:latin typeface="HomaNormalPS"/>
                <a:ea typeface="Calibri" pitchFamily="34" charset="0"/>
                <a:cs typeface="B Titr" pitchFamily="2" charset="-78"/>
              </a:rPr>
              <a:t>5. بيمار می تواند</a:t>
            </a:r>
            <a:r>
              <a:rPr lang="fa-IR" sz="2800" dirty="0" smtClean="0">
                <a:solidFill>
                  <a:srgbClr val="00B0F0"/>
                </a:solidFill>
                <a:latin typeface="HomaNormalPS"/>
                <a:ea typeface="Calibri" pitchFamily="34" charset="0"/>
                <a:cs typeface="B Nazanin" pitchFamily="2" charset="-78"/>
              </a:rPr>
              <a:t> </a:t>
            </a:r>
            <a:r>
              <a:rPr lang="fa-IR" sz="2800" b="1" dirty="0" smtClean="0">
                <a:latin typeface="YagutNormalPS"/>
                <a:ea typeface="Calibri" pitchFamily="34" charset="0"/>
                <a:cs typeface="B Nazanin" pitchFamily="2" charset="-78"/>
              </a:rPr>
              <a:t>قبل از معاينات و اجراي درمان، اطلاعات ضروري در خصوص عوارض احتمالي و يا كاربرد ديگر روش ها را در حد درك خود از پزشك معالج دريافت و از شیوه درمان آگاهی داشته باشد. </a:t>
            </a:r>
            <a:endParaRPr lang="en-US" sz="3000" b="1" dirty="0" smtClean="0">
              <a:latin typeface="YagutNormalPS"/>
              <a:ea typeface="Calibri" pitchFamily="34" charset="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860816"/>
          </a:xfrm>
        </p:spPr>
        <p:txBody>
          <a:bodyPr>
            <a:normAutofit/>
          </a:bodyPr>
          <a:lstStyle/>
          <a:p>
            <a:pPr algn="ctr"/>
            <a:r>
              <a:rPr lang="en-US" sz="7200" dirty="0" smtClean="0">
                <a:solidFill>
                  <a:srgbClr val="0070C0"/>
                </a:solidFill>
              </a:rPr>
              <a:t>Patient safety</a:t>
            </a:r>
            <a:endParaRPr lang="fa-IR" sz="7200" dirty="0">
              <a:solidFill>
                <a:srgbClr val="0070C0"/>
              </a:solidFill>
            </a:endParaRPr>
          </a:p>
        </p:txBody>
      </p:sp>
    </p:spTree>
    <p:extLst>
      <p:ext uri="{BB962C8B-B14F-4D97-AF65-F5344CB8AC3E}">
        <p14:creationId xmlns:p14="http://schemas.microsoft.com/office/powerpoint/2010/main" val="108179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6912768" cy="6264696"/>
          </a:xfrm>
        </p:spPr>
        <p:txBody>
          <a:bodyPr>
            <a:normAutofit/>
          </a:bodyPr>
          <a:lstStyle/>
          <a:p>
            <a:pPr marL="0" lvl="0" indent="0" algn="justLow" eaLnBrk="0" fontAlgn="base" hangingPunct="0">
              <a:spcBef>
                <a:spcPct val="0"/>
              </a:spcBef>
              <a:spcAft>
                <a:spcPct val="0"/>
              </a:spcAft>
              <a:buClrTx/>
              <a:buSzTx/>
              <a:buNone/>
              <a:tabLst>
                <a:tab pos="2865438" algn="ctr"/>
                <a:tab pos="5730875" algn="r"/>
              </a:tabLst>
            </a:pPr>
            <a:r>
              <a:rPr lang="fa-IR" sz="2800" b="1" dirty="0" smtClean="0">
                <a:solidFill>
                  <a:srgbClr val="00B0F0"/>
                </a:solidFill>
                <a:latin typeface="HomaNormalPS"/>
                <a:ea typeface="Calibri" pitchFamily="34" charset="0"/>
                <a:cs typeface="B Titr" pitchFamily="2" charset="-78"/>
              </a:rPr>
              <a:t>6. بيمار می تواند </a:t>
            </a:r>
            <a:r>
              <a:rPr lang="fa-IR" sz="3200" b="1" dirty="0" smtClean="0">
                <a:latin typeface="YagutNormalPS"/>
                <a:ea typeface="Calibri" pitchFamily="34" charset="0"/>
                <a:cs typeface="B Nazanin" pitchFamily="2" charset="-78"/>
              </a:rPr>
              <a:t>جهت حفظ حريم شخصي خود از محرمانه ماندن محتواي پرونده پزشكي ، نتايج و معاينات و مشاوره هاي باليني جز در مواردي كه بر اساس </a:t>
            </a:r>
            <a:r>
              <a:rPr lang="fa-IR" sz="2800" b="1" dirty="0" smtClean="0">
                <a:latin typeface="YagutNormalPS"/>
                <a:ea typeface="Calibri" pitchFamily="34" charset="0"/>
                <a:cs typeface="B Nazanin" pitchFamily="2" charset="-78"/>
              </a:rPr>
              <a:t>وظايف قانوني از </a:t>
            </a:r>
            <a:r>
              <a:rPr lang="fa-IR" sz="3200" b="1" dirty="0" smtClean="0">
                <a:latin typeface="YagutNormalPS"/>
                <a:ea typeface="Calibri" pitchFamily="34" charset="0"/>
                <a:cs typeface="B Nazanin" pitchFamily="2" charset="-78"/>
              </a:rPr>
              <a:t>گروه معالج استعلام صورت مي گيرد اطمينان حاصل نمايد.</a:t>
            </a:r>
          </a:p>
          <a:p>
            <a:pPr marL="0" lvl="0" indent="0" algn="justLow" eaLnBrk="0" fontAlgn="base" hangingPunct="0">
              <a:spcBef>
                <a:spcPct val="0"/>
              </a:spcBef>
              <a:spcAft>
                <a:spcPct val="0"/>
              </a:spcAft>
              <a:buClrTx/>
              <a:buSzTx/>
              <a:buNone/>
              <a:tabLst>
                <a:tab pos="2865438" algn="ctr"/>
                <a:tab pos="5730875" algn="r"/>
              </a:tabLst>
            </a:pPr>
            <a:endParaRPr lang="en-US" sz="3200" b="1" dirty="0" smtClean="0">
              <a:latin typeface="YagutNormalPS"/>
              <a:ea typeface="Calibri" pitchFamily="34" charset="0"/>
              <a:cs typeface="B Nazanin" pitchFamily="2" charset="-78"/>
            </a:endParaRPr>
          </a:p>
          <a:p>
            <a:pPr marL="0" lvl="0" indent="0" algn="justLow" eaLnBrk="0" fontAlgn="base" hangingPunct="0">
              <a:spcBef>
                <a:spcPct val="0"/>
              </a:spcBef>
              <a:spcAft>
                <a:spcPct val="0"/>
              </a:spcAft>
              <a:buClrTx/>
              <a:buSzTx/>
              <a:buNone/>
              <a:tabLst>
                <a:tab pos="2865438" algn="ctr"/>
                <a:tab pos="5730875" algn="r"/>
              </a:tabLst>
            </a:pPr>
            <a:r>
              <a:rPr lang="fa-IR" sz="2800" b="1" dirty="0" smtClean="0">
                <a:solidFill>
                  <a:srgbClr val="00B0F0"/>
                </a:solidFill>
                <a:latin typeface="HomaNormalPS"/>
                <a:ea typeface="Calibri" pitchFamily="34" charset="0"/>
                <a:cs typeface="B Titr" pitchFamily="2" charset="-78"/>
              </a:rPr>
              <a:t>7. بيمار می تواند </a:t>
            </a:r>
            <a:r>
              <a:rPr lang="fa-IR" sz="2800" b="1" dirty="0">
                <a:latin typeface="YagutNormalPS"/>
                <a:ea typeface="Calibri" pitchFamily="34" charset="0"/>
                <a:cs typeface="B Nazanin" pitchFamily="2" charset="-78"/>
              </a:rPr>
              <a:t>از حفظ حریم شخصی و رازداري پزشك معالج و ديگر اعضاي تيم درمانی و آموزشی برخوردار باشد. </a:t>
            </a:r>
            <a:endParaRPr lang="fa-IR" sz="2800" b="1" dirty="0" smtClean="0">
              <a:latin typeface="YagutNormalPS"/>
              <a:ea typeface="Calibri" pitchFamily="34" charset="0"/>
              <a:cs typeface="B Nazanin" pitchFamily="2" charset="-78"/>
            </a:endParaRPr>
          </a:p>
          <a:p>
            <a:pPr marL="0" lvl="0" indent="0" algn="justLow" eaLnBrk="0" fontAlgn="base" hangingPunct="0">
              <a:spcBef>
                <a:spcPct val="0"/>
              </a:spcBef>
              <a:spcAft>
                <a:spcPct val="0"/>
              </a:spcAft>
              <a:buClrTx/>
              <a:buSzTx/>
              <a:buNone/>
              <a:tabLst>
                <a:tab pos="2865438" algn="ctr"/>
                <a:tab pos="5730875" algn="r"/>
              </a:tabLst>
            </a:pPr>
            <a:endParaRPr lang="fa-IR" sz="3200" b="1" dirty="0">
              <a:latin typeface="YagutNormalPS"/>
              <a:ea typeface="Calibri" pitchFamily="34" charset="0"/>
              <a:cs typeface="B Nazanin" pitchFamily="2" charset="-78"/>
            </a:endParaRPr>
          </a:p>
          <a:p>
            <a:pPr marL="0" indent="0" algn="justLow" eaLnBrk="0" fontAlgn="base" hangingPunct="0">
              <a:spcBef>
                <a:spcPct val="0"/>
              </a:spcBef>
              <a:spcAft>
                <a:spcPct val="0"/>
              </a:spcAft>
              <a:buClrTx/>
              <a:buSzTx/>
              <a:buNone/>
              <a:tabLst>
                <a:tab pos="2865438" algn="ctr"/>
                <a:tab pos="5730875" algn="r"/>
              </a:tabLst>
            </a:pPr>
            <a:r>
              <a:rPr lang="fa-IR" sz="2800" b="1" dirty="0" smtClean="0">
                <a:solidFill>
                  <a:srgbClr val="00B0F0"/>
                </a:solidFill>
                <a:latin typeface="HomaNormalPS"/>
                <a:ea typeface="Calibri" pitchFamily="34" charset="0"/>
                <a:cs typeface="B Titr" pitchFamily="2" charset="-78"/>
              </a:rPr>
              <a:t>8. بيمار می تواند</a:t>
            </a:r>
            <a:r>
              <a:rPr lang="fa-IR" sz="2800" b="1" dirty="0" smtClean="0">
                <a:solidFill>
                  <a:srgbClr val="00B050"/>
                </a:solidFill>
                <a:latin typeface="HomaNormalPS"/>
                <a:ea typeface="Calibri" pitchFamily="34" charset="0"/>
                <a:cs typeface="B Titr" pitchFamily="2" charset="-78"/>
              </a:rPr>
              <a:t> </a:t>
            </a:r>
            <a:r>
              <a:rPr lang="fa-IR" sz="2800" b="1" dirty="0">
                <a:latin typeface="YagutNormalPS"/>
                <a:ea typeface="Calibri" pitchFamily="34" charset="0"/>
                <a:cs typeface="B Nazanin" pitchFamily="2" charset="-78"/>
              </a:rPr>
              <a:t>از روش دسترسي به پزشك معالج و ديگر اعضاي گروه اصلي معالج در طول مدت بستري اطلاع حاصل نمايد.</a:t>
            </a:r>
            <a:endParaRPr lang="en-US" sz="2800" b="1" dirty="0">
              <a:latin typeface="YagutNormalPS"/>
              <a:ea typeface="Calibri" pitchFamily="34" charset="0"/>
              <a:cs typeface="B Nazanin" pitchFamily="2" charset="-78"/>
            </a:endParaRPr>
          </a:p>
          <a:p>
            <a:pPr marL="0" lvl="0" indent="0" algn="justLow" eaLnBrk="0" fontAlgn="base" hangingPunct="0">
              <a:spcBef>
                <a:spcPct val="0"/>
              </a:spcBef>
              <a:spcAft>
                <a:spcPct val="0"/>
              </a:spcAft>
              <a:buClrTx/>
              <a:buSzTx/>
              <a:buFontTx/>
              <a:buChar char="•"/>
              <a:tabLst>
                <a:tab pos="2865438" algn="ctr"/>
                <a:tab pos="5730875" algn="r"/>
              </a:tabLst>
            </a:pPr>
            <a:endParaRPr lang="en-US" sz="2400" dirty="0" smtClean="0">
              <a:latin typeface="Arial" pitchFamily="34" charset="0"/>
              <a:cs typeface="Arial" pitchFamily="34" charset="0"/>
            </a:endParaRPr>
          </a:p>
        </p:txBody>
      </p:sp>
      <p:sp>
        <p:nvSpPr>
          <p:cNvPr id="4" name="Content Placeholder 2"/>
          <p:cNvSpPr txBox="1">
            <a:spLocks/>
          </p:cNvSpPr>
          <p:nvPr/>
        </p:nvSpPr>
        <p:spPr>
          <a:xfrm>
            <a:off x="251520" y="196961"/>
            <a:ext cx="6912768" cy="5852723"/>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Low" eaLnBrk="0" fontAlgn="base" hangingPunct="0">
              <a:spcBef>
                <a:spcPct val="0"/>
              </a:spcBef>
              <a:spcAft>
                <a:spcPct val="0"/>
              </a:spcAft>
              <a:buClrTx/>
              <a:buSzTx/>
              <a:buFontTx/>
              <a:buChar char="•"/>
              <a:tabLst>
                <a:tab pos="2865438" algn="ctr"/>
                <a:tab pos="5730875" algn="r"/>
              </a:tabLst>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6912768" cy="6381328"/>
          </a:xfrm>
        </p:spPr>
        <p:txBody>
          <a:bodyPr>
            <a:normAutofit lnSpcReduction="10000"/>
          </a:bodyPr>
          <a:lstStyle/>
          <a:p>
            <a:pPr marL="0" lvl="0" indent="0" algn="justLow" eaLnBrk="0" fontAlgn="base" hangingPunct="0">
              <a:lnSpc>
                <a:spcPct val="150000"/>
              </a:lnSpc>
              <a:spcBef>
                <a:spcPct val="0"/>
              </a:spcBef>
              <a:spcAft>
                <a:spcPct val="0"/>
              </a:spcAft>
              <a:buClrTx/>
              <a:buSzTx/>
              <a:buNone/>
              <a:tabLst>
                <a:tab pos="2865438" algn="ctr"/>
                <a:tab pos="5730875" algn="r"/>
              </a:tabLst>
            </a:pPr>
            <a:r>
              <a:rPr lang="fa-IR" sz="3000" b="1" dirty="0" smtClean="0">
                <a:solidFill>
                  <a:srgbClr val="00B0F0"/>
                </a:solidFill>
                <a:latin typeface="HomaNormalPS"/>
                <a:ea typeface="Calibri" pitchFamily="34" charset="0"/>
                <a:cs typeface="B Titr" pitchFamily="2" charset="-78"/>
              </a:rPr>
              <a:t>9. بيمار می تواند </a:t>
            </a:r>
            <a:r>
              <a:rPr lang="fa-IR" sz="2800" b="1" dirty="0" smtClean="0">
                <a:latin typeface="YagutNormalPS"/>
                <a:ea typeface="Calibri" pitchFamily="34" charset="0"/>
                <a:cs typeface="B Nazanin" pitchFamily="2" charset="-78"/>
              </a:rPr>
              <a:t>با كسب اطلاع كامل از نوع فعاليت هاي آموزشي و پژوهشي بيمارستان كه بر روند سلامت و درمان او موثرند تمايل و رضايت خود به مشاركت درماني- پژوهشی را اعلام و يا در مراحل مختلف پژوهشي از ادامه همكاري خودداري نمايد</a:t>
            </a:r>
            <a:r>
              <a:rPr lang="en-US" sz="2800" b="1" dirty="0" smtClean="0">
                <a:latin typeface="YagutNormalPS"/>
                <a:ea typeface="Calibri" pitchFamily="34" charset="0"/>
                <a:cs typeface="B Nazanin" pitchFamily="2" charset="-78"/>
              </a:rPr>
              <a:t> .</a:t>
            </a:r>
            <a:endParaRPr lang="fa-IR" sz="2800" b="1" dirty="0" smtClean="0">
              <a:latin typeface="YagutNormalPS"/>
              <a:ea typeface="Calibri" pitchFamily="34" charset="0"/>
              <a:cs typeface="B Nazanin" pitchFamily="2" charset="-78"/>
            </a:endParaRPr>
          </a:p>
          <a:p>
            <a:pPr marL="0" lvl="0" indent="0" algn="justLow" eaLnBrk="0" fontAlgn="base" hangingPunct="0">
              <a:spcBef>
                <a:spcPct val="0"/>
              </a:spcBef>
              <a:spcAft>
                <a:spcPct val="0"/>
              </a:spcAft>
              <a:buClrTx/>
              <a:buSzTx/>
              <a:buNone/>
              <a:tabLst>
                <a:tab pos="2865438" algn="ctr"/>
                <a:tab pos="5730875" algn="r"/>
              </a:tabLst>
            </a:pPr>
            <a:endParaRPr lang="en-US" sz="3200" b="1" dirty="0" smtClean="0">
              <a:latin typeface="YagutNormalPS"/>
              <a:ea typeface="Calibri" pitchFamily="34" charset="0"/>
              <a:cs typeface="B Nazanin" pitchFamily="2" charset="-78"/>
            </a:endParaRPr>
          </a:p>
          <a:p>
            <a:pPr marL="0" lvl="0" indent="0" algn="justLow" eaLnBrk="0" fontAlgn="base" hangingPunct="0">
              <a:lnSpc>
                <a:spcPct val="150000"/>
              </a:lnSpc>
              <a:spcBef>
                <a:spcPct val="0"/>
              </a:spcBef>
              <a:spcAft>
                <a:spcPct val="0"/>
              </a:spcAft>
              <a:buClrTx/>
              <a:buSzTx/>
              <a:buNone/>
              <a:tabLst>
                <a:tab pos="2865438" algn="ctr"/>
                <a:tab pos="5730875" algn="r"/>
              </a:tabLst>
            </a:pPr>
            <a:r>
              <a:rPr lang="fa-IR" sz="3000" b="1" dirty="0" smtClean="0">
                <a:solidFill>
                  <a:srgbClr val="00B0F0"/>
                </a:solidFill>
                <a:latin typeface="HomaNormalPS"/>
                <a:ea typeface="Calibri" pitchFamily="34" charset="0"/>
                <a:cs typeface="B Titr" pitchFamily="2" charset="-78"/>
              </a:rPr>
              <a:t>10. بيمار می تواند </a:t>
            </a:r>
            <a:r>
              <a:rPr lang="fa-IR" sz="2800" b="1" dirty="0" smtClean="0">
                <a:latin typeface="YagutNormalPS"/>
                <a:ea typeface="Calibri" pitchFamily="34" charset="0"/>
                <a:cs typeface="B Nazanin" pitchFamily="2" charset="-78"/>
              </a:rPr>
              <a:t>در صورت ضرورت اعزام و ادامه درمان در ساير مراكز درماني قبلا از تخصص گروه معالج، ميزان تعرفه ها و پوشش بيمه اي خدمات در مراكز درماني مقصد مطلع گردد</a:t>
            </a:r>
            <a:r>
              <a:rPr lang="fa-IR" sz="3200" b="1" dirty="0" smtClean="0">
                <a:latin typeface="YagutNormalPS"/>
                <a:ea typeface="Calibri" pitchFamily="34" charset="0"/>
                <a:cs typeface="B Nazanin" pitchFamily="2" charset="-78"/>
              </a:rPr>
              <a:t>.</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7092280" cy="6525344"/>
          </a:xfrm>
        </p:spPr>
        <p:txBody>
          <a:bodyPr/>
          <a:lstStyle/>
          <a:p>
            <a:pPr marL="0" indent="0">
              <a:lnSpc>
                <a:spcPct val="150000"/>
              </a:lnSpc>
              <a:buNone/>
            </a:pPr>
            <a:r>
              <a:rPr lang="fa-IR" sz="2800" b="1" dirty="0" smtClean="0">
                <a:solidFill>
                  <a:srgbClr val="00B0F0"/>
                </a:solidFill>
                <a:latin typeface="HomaNormalPS"/>
                <a:ea typeface="Calibri" pitchFamily="34" charset="0"/>
                <a:cs typeface="B Titr" pitchFamily="2" charset="-78"/>
              </a:rPr>
              <a:t>11 . بیمار می تواند </a:t>
            </a:r>
            <a:r>
              <a:rPr lang="fa-IR" sz="2800" b="1" dirty="0" smtClean="0">
                <a:latin typeface="YagutNormalPS"/>
                <a:ea typeface="Calibri" pitchFamily="34" charset="0"/>
                <a:cs typeface="B Nazanin" pitchFamily="2" charset="-78"/>
              </a:rPr>
              <a:t>در صورتی که در گروه بیماران آسیب پذیر و پرخطر قرار می گیرد، از حقوق مربوط به شرایط ویژه خود مطلع بوده و بر خوردار گردد. </a:t>
            </a:r>
          </a:p>
          <a:p>
            <a:pPr marL="0" indent="0">
              <a:lnSpc>
                <a:spcPct val="150000"/>
              </a:lnSpc>
              <a:buNone/>
            </a:pPr>
            <a:r>
              <a:rPr lang="fa-IR" sz="2800" b="1" dirty="0" smtClean="0">
                <a:solidFill>
                  <a:srgbClr val="00B0F0"/>
                </a:solidFill>
                <a:latin typeface="HomaNormalPS"/>
                <a:ea typeface="Calibri" pitchFamily="34" charset="0"/>
                <a:cs typeface="B Titr" pitchFamily="2" charset="-78"/>
              </a:rPr>
              <a:t>12. بیمار می تواند  </a:t>
            </a:r>
            <a:r>
              <a:rPr lang="fa-IR" sz="2800" b="1" dirty="0" smtClean="0">
                <a:latin typeface="YagutNormalPS"/>
                <a:ea typeface="Calibri" pitchFamily="34" charset="0"/>
                <a:cs typeface="B Nazanin" pitchFamily="2" charset="-78"/>
              </a:rPr>
              <a:t>در صورت ادعای نقض حقوق خود، به مقامات ذی صلاح شکایت نموده و از نحوه رسیدگی و نتایج شکایات خود آگاهی یابد.</a:t>
            </a: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25"/>
            <a:ext cx="9144000" cy="1857375"/>
          </a:xfrm>
          <a:solidFill>
            <a:schemeClr val="tx1"/>
          </a:solidFill>
        </p:spPr>
        <p:txBody>
          <a:bodyPr/>
          <a:lstStyle/>
          <a:p>
            <a:pPr eaLnBrk="1" hangingPunct="1"/>
            <a:endParaRPr lang="fa-IR" smtClean="0">
              <a:solidFill>
                <a:srgbClr val="FF0000"/>
              </a:solidFill>
            </a:endParaRPr>
          </a:p>
        </p:txBody>
      </p:sp>
      <p:pic>
        <p:nvPicPr>
          <p:cNvPr id="3075" name="Picture 4" descr="H:\تصاوير\ب.jpg"/>
          <p:cNvPicPr>
            <a:picLocks noChangeAspect="1" noChangeArrowheads="1"/>
          </p:cNvPicPr>
          <p:nvPr/>
        </p:nvPicPr>
        <p:blipFill>
          <a:blip r:embed="rId3"/>
          <a:srcRect/>
          <a:stretch>
            <a:fillRect/>
          </a:stretch>
        </p:blipFill>
        <p:spPr bwMode="auto">
          <a:xfrm>
            <a:off x="0" y="-428652"/>
            <a:ext cx="9144000" cy="7643813"/>
          </a:xfrm>
          <a:prstGeom prst="rect">
            <a:avLst/>
          </a:prstGeom>
          <a:noFill/>
          <a:ln w="9525">
            <a:noFill/>
            <a:miter lim="800000"/>
            <a:headEnd/>
            <a:tailEnd/>
          </a:ln>
        </p:spPr>
      </p:pic>
      <p:sp>
        <p:nvSpPr>
          <p:cNvPr id="4" name="Rectangle 3"/>
          <p:cNvSpPr/>
          <p:nvPr/>
        </p:nvSpPr>
        <p:spPr>
          <a:xfrm>
            <a:off x="2286000" y="2967335"/>
            <a:ext cx="3000380" cy="2481449"/>
          </a:xfrm>
          <a:prstGeom prst="rect">
            <a:avLst/>
          </a:prstGeom>
        </p:spPr>
        <p:txBody>
          <a:bodyPr wrap="square">
            <a:spAutoFit/>
          </a:bodyPr>
          <a:lstStyle/>
          <a:p>
            <a:pPr algn="r" rtl="0">
              <a:lnSpc>
                <a:spcPct val="150000"/>
              </a:lnSpc>
            </a:pPr>
            <a:r>
              <a:rPr lang="fa-IR" sz="5400" b="1" dirty="0" smtClean="0">
                <a:ln w="11430"/>
                <a:solidFill>
                  <a:srgbClr val="FFFF00"/>
                </a:solidFill>
                <a:effectLst>
                  <a:glow rad="63500">
                    <a:schemeClr val="accent1">
                      <a:satMod val="175000"/>
                      <a:alpha val="40000"/>
                    </a:schemeClr>
                  </a:glow>
                  <a:outerShdw blurRad="38100" dist="38100" dir="2700000" algn="tl">
                    <a:srgbClr val="000000">
                      <a:alpha val="43137"/>
                    </a:srgbClr>
                  </a:outerShdw>
                </a:effectLst>
                <a:latin typeface="IranNastaliq" pitchFamily="18" charset="0"/>
                <a:cs typeface="IranNastaliq" pitchFamily="18" charset="0"/>
              </a:rPr>
              <a:t>سپاس از </a:t>
            </a:r>
          </a:p>
          <a:p>
            <a:pPr algn="l" rtl="0">
              <a:lnSpc>
                <a:spcPct val="150000"/>
              </a:lnSpc>
            </a:pPr>
            <a:r>
              <a:rPr lang="fa-IR" sz="5400" b="1" dirty="0" smtClean="0">
                <a:ln w="11430"/>
                <a:solidFill>
                  <a:srgbClr val="FFFF00"/>
                </a:solidFill>
                <a:effectLst>
                  <a:glow rad="63500">
                    <a:schemeClr val="accent1">
                      <a:satMod val="175000"/>
                      <a:alpha val="40000"/>
                    </a:schemeClr>
                  </a:glow>
                  <a:outerShdw blurRad="38100" dist="38100" dir="2700000" algn="tl">
                    <a:srgbClr val="000000">
                      <a:alpha val="43137"/>
                    </a:srgbClr>
                  </a:outerShdw>
                </a:effectLst>
                <a:latin typeface="IranNastaliq" pitchFamily="18" charset="0"/>
                <a:cs typeface="IranNastaliq" pitchFamily="18" charset="0"/>
              </a:rPr>
              <a:t>توجه  و همراهی تان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53870"/>
          </a:xfrm>
        </p:spPr>
        <p:txBody>
          <a:bodyPr/>
          <a:lstStyle/>
          <a:p>
            <a:endParaRPr lang="fa-IR" dirty="0"/>
          </a:p>
        </p:txBody>
      </p:sp>
      <p:pic>
        <p:nvPicPr>
          <p:cNvPr id="4098" name="Picture 2" descr="C:\Documents and Settings\his\My Documents\Downloads\patient-safety-presentation-2-638.jpg"/>
          <p:cNvPicPr>
            <a:picLocks noChangeAspect="1" noChangeArrowheads="1"/>
          </p:cNvPicPr>
          <p:nvPr/>
        </p:nvPicPr>
        <p:blipFill>
          <a:blip r:embed="rId2"/>
          <a:srcRect/>
          <a:stretch>
            <a:fillRect/>
          </a:stretch>
        </p:blipFill>
        <p:spPr bwMode="auto">
          <a:xfrm>
            <a:off x="500034" y="714356"/>
            <a:ext cx="8286808" cy="6143643"/>
          </a:xfrm>
          <a:prstGeom prst="rect">
            <a:avLst/>
          </a:prstGeom>
          <a:noFill/>
        </p:spPr>
      </p:pic>
    </p:spTree>
    <p:extLst>
      <p:ext uri="{BB962C8B-B14F-4D97-AF65-F5344CB8AC3E}">
        <p14:creationId xmlns:p14="http://schemas.microsoft.com/office/powerpoint/2010/main" val="1420476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cs typeface="B Titr" pitchFamily="2" charset="-78"/>
              </a:rPr>
              <a:t>9 راه حل ایمنی</a:t>
            </a:r>
            <a:endParaRPr lang="fa-IR" dirty="0">
              <a:solidFill>
                <a:srgbClr val="FF0000"/>
              </a:solidFill>
              <a:cs typeface="B Titr" pitchFamily="2" charset="-78"/>
            </a:endParaRPr>
          </a:p>
        </p:txBody>
      </p:sp>
      <p:sp>
        <p:nvSpPr>
          <p:cNvPr id="3" name="Content Placeholder 2"/>
          <p:cNvSpPr>
            <a:spLocks noGrp="1"/>
          </p:cNvSpPr>
          <p:nvPr>
            <p:ph idx="1"/>
          </p:nvPr>
        </p:nvSpPr>
        <p:spPr/>
        <p:txBody>
          <a:bodyPr/>
          <a:lstStyle/>
          <a:p>
            <a:r>
              <a:rPr lang="fa-IR" dirty="0" smtClean="0">
                <a:cs typeface="B Titr" pitchFamily="2" charset="-78"/>
              </a:rPr>
              <a:t>شناسایی صحیح بیمار</a:t>
            </a:r>
          </a:p>
          <a:p>
            <a:r>
              <a:rPr lang="fa-IR" dirty="0" smtClean="0">
                <a:cs typeface="B Titr" pitchFamily="2" charset="-78"/>
              </a:rPr>
              <a:t>کنترل الکترولیت های غلیظ</a:t>
            </a:r>
          </a:p>
          <a:p>
            <a:r>
              <a:rPr lang="fa-IR" dirty="0" smtClean="0">
                <a:cs typeface="B Titr" pitchFamily="2" charset="-78"/>
              </a:rPr>
              <a:t>اجتناب از اتصالات نادرست سوند و لوله ها</a:t>
            </a:r>
          </a:p>
          <a:p>
            <a:r>
              <a:rPr lang="fa-IR" dirty="0" smtClean="0">
                <a:cs typeface="B Titr" pitchFamily="2" charset="-78"/>
              </a:rPr>
              <a:t>بهداشت دست</a:t>
            </a:r>
          </a:p>
          <a:p>
            <a:r>
              <a:rPr lang="fa-IR" dirty="0" smtClean="0">
                <a:cs typeface="B Titr" pitchFamily="2" charset="-78"/>
              </a:rPr>
              <a:t>تلفیق دارویی</a:t>
            </a:r>
          </a:p>
          <a:p>
            <a:r>
              <a:rPr lang="fa-IR" dirty="0" smtClean="0">
                <a:cs typeface="B Titr" pitchFamily="2" charset="-78"/>
              </a:rPr>
              <a:t>ارتباط موثردر زمان تحویل بیمار</a:t>
            </a:r>
          </a:p>
          <a:p>
            <a:r>
              <a:rPr lang="fa-IR" dirty="0" smtClean="0">
                <a:cs typeface="B Titr" pitchFamily="2" charset="-78"/>
              </a:rPr>
              <a:t>اقدام درمانی صحیح در موضع صحیح</a:t>
            </a:r>
          </a:p>
          <a:p>
            <a:r>
              <a:rPr lang="fa-IR" dirty="0" smtClean="0">
                <a:cs typeface="B Titr" pitchFamily="2" charset="-78"/>
              </a:rPr>
              <a:t>استفاده از وسایل تزریقات یکبار مصرف</a:t>
            </a:r>
          </a:p>
          <a:p>
            <a:r>
              <a:rPr lang="fa-IR" dirty="0" smtClean="0">
                <a:cs typeface="B Titr" pitchFamily="2" charset="-78"/>
              </a:rPr>
              <a:t>توجه به داروها با نام و تلفظ مشابه</a:t>
            </a:r>
          </a:p>
          <a:p>
            <a:endParaRPr lang="fa-IR" dirty="0" smtClean="0">
              <a:cs typeface="B Titr" pitchFamily="2" charset="-78"/>
            </a:endParaRPr>
          </a:p>
          <a:p>
            <a:endParaRPr lang="fa-IR" dirty="0" smtClean="0"/>
          </a:p>
          <a:p>
            <a:endParaRPr lang="fa-IR" dirty="0" smtClean="0"/>
          </a:p>
          <a:p>
            <a:endParaRPr lang="fa-IR" dirty="0" smtClean="0"/>
          </a:p>
          <a:p>
            <a:endParaRPr lang="fa-IR" dirty="0"/>
          </a:p>
        </p:txBody>
      </p:sp>
    </p:spTree>
    <p:extLst>
      <p:ext uri="{BB962C8B-B14F-4D97-AF65-F5344CB8AC3E}">
        <p14:creationId xmlns:p14="http://schemas.microsoft.com/office/powerpoint/2010/main" val="409924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04088"/>
            <a:ext cx="8258204" cy="938962"/>
          </a:xfrm>
        </p:spPr>
        <p:txBody>
          <a:bodyPr>
            <a:normAutofit fontScale="90000"/>
          </a:bodyPr>
          <a:lstStyle/>
          <a:p>
            <a:pPr algn="r"/>
            <a:r>
              <a:rPr lang="fa-IR" sz="5400" dirty="0" smtClean="0">
                <a:solidFill>
                  <a:srgbClr val="FF0000"/>
                </a:solidFill>
                <a:cs typeface="B Titr" pitchFamily="2" charset="-78"/>
              </a:rPr>
              <a:t>بیمارستان های دوستدار ایمنی بیمار</a:t>
            </a:r>
            <a:endParaRPr lang="fa-IR" dirty="0"/>
          </a:p>
        </p:txBody>
      </p:sp>
      <p:sp>
        <p:nvSpPr>
          <p:cNvPr id="3" name="Content Placeholder 2"/>
          <p:cNvSpPr>
            <a:spLocks noGrp="1"/>
          </p:cNvSpPr>
          <p:nvPr>
            <p:ph idx="1"/>
          </p:nvPr>
        </p:nvSpPr>
        <p:spPr/>
        <p:txBody>
          <a:bodyPr/>
          <a:lstStyle/>
          <a:p>
            <a:r>
              <a:rPr lang="fa-IR" dirty="0" smtClean="0">
                <a:cs typeface="B Nazanin" pitchFamily="2" charset="-78"/>
              </a:rPr>
              <a:t>برنامه بیمارستان دوستدار ایمنی بیمار یک پروژه سازمان بهداشت جهانی  بهداشت است که هدف آن کمک به موسسات برای شروع یک برنامه جامع ایمنی در کشورها است.</a:t>
            </a:r>
          </a:p>
          <a:p>
            <a:r>
              <a:rPr lang="fa-IR" dirty="0" smtClean="0">
                <a:cs typeface="B Nazanin" pitchFamily="2" charset="-78"/>
              </a:rPr>
              <a:t>استانداردهای بیمارستان دوستدار ایمنی بیمار به سه دسته تقسیم می شود:</a:t>
            </a:r>
          </a:p>
          <a:p>
            <a:pPr marL="514350" indent="-514350">
              <a:buFont typeface="+mj-lt"/>
              <a:buAutoNum type="arabicPeriod"/>
            </a:pPr>
            <a:r>
              <a:rPr lang="fa-IR" dirty="0" smtClean="0">
                <a:cs typeface="B Nazanin" pitchFamily="2" charset="-78"/>
              </a:rPr>
              <a:t> الزامی</a:t>
            </a:r>
          </a:p>
          <a:p>
            <a:pPr marL="514350" indent="-514350">
              <a:buFont typeface="+mj-lt"/>
              <a:buAutoNum type="arabicPeriod"/>
            </a:pPr>
            <a:r>
              <a:rPr lang="fa-IR" dirty="0" smtClean="0">
                <a:cs typeface="B Nazanin" pitchFamily="2" charset="-78"/>
              </a:rPr>
              <a:t>  اساسی</a:t>
            </a:r>
          </a:p>
          <a:p>
            <a:pPr marL="514350" indent="-514350">
              <a:buFont typeface="+mj-lt"/>
              <a:buAutoNum type="arabicPeriod"/>
            </a:pPr>
            <a:r>
              <a:rPr lang="fa-IR" dirty="0" smtClean="0">
                <a:cs typeface="B Nazanin" pitchFamily="2" charset="-78"/>
              </a:rPr>
              <a:t> پیشرفته </a:t>
            </a:r>
            <a:endParaRPr lang="fa-IR" dirty="0">
              <a:cs typeface="B Nazanin" pitchFamily="2" charset="-78"/>
            </a:endParaRPr>
          </a:p>
        </p:txBody>
      </p:sp>
    </p:spTree>
    <p:extLst>
      <p:ext uri="{BB962C8B-B14F-4D97-AF65-F5344CB8AC3E}">
        <p14:creationId xmlns:p14="http://schemas.microsoft.com/office/powerpoint/2010/main" val="1110514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04088"/>
            <a:ext cx="8186766" cy="653210"/>
          </a:xfrm>
        </p:spPr>
        <p:txBody>
          <a:bodyPr>
            <a:noAutofit/>
          </a:bodyPr>
          <a:lstStyle/>
          <a:p>
            <a:pPr algn="r"/>
            <a:r>
              <a:rPr lang="fa-IR" sz="3200" dirty="0" smtClean="0">
                <a:cs typeface="B Titr" pitchFamily="2" charset="-78"/>
              </a:rPr>
              <a:t>استانداردهای ارزیابی بیمارستان دوستدار ایمنی بیمار</a:t>
            </a:r>
            <a:endParaRPr lang="fa-IR" sz="3200" dirty="0">
              <a:cs typeface="B Titr" pitchFamily="2" charset="-78"/>
            </a:endParaRPr>
          </a:p>
        </p:txBody>
      </p:sp>
      <p:sp>
        <p:nvSpPr>
          <p:cNvPr id="3" name="Content Placeholder 2"/>
          <p:cNvSpPr>
            <a:spLocks noGrp="1"/>
          </p:cNvSpPr>
          <p:nvPr>
            <p:ph idx="1"/>
          </p:nvPr>
        </p:nvSpPr>
        <p:spPr/>
        <p:txBody>
          <a:bodyPr/>
          <a:lstStyle/>
          <a:p>
            <a:r>
              <a:rPr lang="fa-IR" dirty="0" smtClean="0"/>
              <a:t>ایمنی بیمار یک دغدغه جهانی است</a:t>
            </a:r>
            <a:endParaRPr lang="en-US" dirty="0" smtClean="0"/>
          </a:p>
          <a:p>
            <a:pPr rtl="0"/>
            <a:endParaRPr lang="en-US" dirty="0" smtClean="0"/>
          </a:p>
          <a:p>
            <a:r>
              <a:rPr lang="fa-IR" dirty="0" smtClean="0"/>
              <a:t>10%بیماران بستري از ناحیه ارائه خدمات سلامت آسیب می بینند.</a:t>
            </a:r>
          </a:p>
          <a:p>
            <a:r>
              <a:rPr lang="fa-IR" dirty="0" smtClean="0"/>
              <a:t>75%از این خطاها </a:t>
            </a:r>
            <a:r>
              <a:rPr lang="fa-IR" smtClean="0"/>
              <a:t>قابل پیشگیري هستند.</a:t>
            </a:r>
            <a:endParaRPr lang="en-US" dirty="0" smtClean="0"/>
          </a:p>
          <a:p>
            <a:endParaRPr lang="fa-IR" dirty="0"/>
          </a:p>
        </p:txBody>
      </p:sp>
    </p:spTree>
    <p:extLst>
      <p:ext uri="{BB962C8B-B14F-4D97-AF65-F5344CB8AC3E}">
        <p14:creationId xmlns:p14="http://schemas.microsoft.com/office/powerpoint/2010/main" val="4235698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04088"/>
            <a:ext cx="8186766" cy="1010400"/>
          </a:xfrm>
        </p:spPr>
        <p:txBody>
          <a:bodyPr>
            <a:noAutofit/>
          </a:bodyPr>
          <a:lstStyle/>
          <a:p>
            <a:pPr algn="ctr"/>
            <a:r>
              <a:rPr lang="fa-IR" sz="3200" dirty="0" smtClean="0">
                <a:solidFill>
                  <a:srgbClr val="FF0000"/>
                </a:solidFill>
                <a:cs typeface="B Titr" panose="00000700000000000000" pitchFamily="2" charset="-78"/>
              </a:rPr>
              <a:t>گزارش فوری وقایع ناخواسته تهدید کننده حیات </a:t>
            </a:r>
            <a:br>
              <a:rPr lang="fa-IR" sz="3200" dirty="0" smtClean="0">
                <a:solidFill>
                  <a:srgbClr val="FF0000"/>
                </a:solidFill>
                <a:cs typeface="B Titr" panose="00000700000000000000" pitchFamily="2" charset="-78"/>
              </a:rPr>
            </a:br>
            <a:r>
              <a:rPr lang="en-US" sz="3200" dirty="0" smtClean="0">
                <a:solidFill>
                  <a:srgbClr val="FF0000"/>
                </a:solidFill>
                <a:cs typeface="B Titr" panose="00000700000000000000" pitchFamily="2" charset="-78"/>
              </a:rPr>
              <a:t>NEVER EVENT)</a:t>
            </a:r>
            <a:r>
              <a:rPr lang="fa-IR" sz="3200" dirty="0" smtClean="0">
                <a:solidFill>
                  <a:srgbClr val="FF0000"/>
                </a:solidFill>
                <a:cs typeface="B Titr" panose="00000700000000000000" pitchFamily="2" charset="-78"/>
              </a:rPr>
              <a:t>)</a:t>
            </a:r>
            <a:endParaRPr lang="fa-IR" sz="2800" dirty="0"/>
          </a:p>
        </p:txBody>
      </p:sp>
      <p:sp>
        <p:nvSpPr>
          <p:cNvPr id="3" name="Content Placeholder 2"/>
          <p:cNvSpPr>
            <a:spLocks noGrp="1"/>
          </p:cNvSpPr>
          <p:nvPr>
            <p:ph idx="1"/>
          </p:nvPr>
        </p:nvSpPr>
        <p:spPr/>
        <p:txBody>
          <a:bodyPr>
            <a:normAutofit fontScale="55000" lnSpcReduction="20000"/>
          </a:bodyPr>
          <a:lstStyle/>
          <a:p>
            <a:pPr marL="514350" indent="-514350">
              <a:lnSpc>
                <a:spcPct val="170000"/>
              </a:lnSpc>
              <a:buNone/>
            </a:pPr>
            <a:r>
              <a:rPr lang="fa-IR" sz="2800" b="1" dirty="0" smtClean="0">
                <a:cs typeface="B Nazanin" panose="00000400000000000000" pitchFamily="2" charset="-78"/>
              </a:rPr>
              <a:t>1-انجام عمل جراحي به صورت اشتباه روي عضو سالم </a:t>
            </a:r>
            <a:endParaRPr lang="en-US" sz="2800" b="1" dirty="0" smtClean="0">
              <a:cs typeface="B Nazanin" panose="00000400000000000000" pitchFamily="2" charset="-78"/>
            </a:endParaRPr>
          </a:p>
          <a:p>
            <a:pPr marL="514350" indent="-514350">
              <a:lnSpc>
                <a:spcPct val="170000"/>
              </a:lnSpc>
              <a:buNone/>
            </a:pPr>
            <a:r>
              <a:rPr lang="fa-IR" sz="2800" b="1" dirty="0" smtClean="0">
                <a:cs typeface="B Nazanin" panose="00000400000000000000" pitchFamily="2" charset="-78"/>
              </a:rPr>
              <a:t>2-انجام عمل جراحي به صورت  اشتباه روي بيمار ديگر</a:t>
            </a:r>
            <a:endParaRPr lang="en-US" sz="2800" b="1" dirty="0" smtClean="0">
              <a:cs typeface="B Nazanin" panose="00000400000000000000" pitchFamily="2" charset="-78"/>
            </a:endParaRPr>
          </a:p>
          <a:p>
            <a:pPr marL="514350" indent="-514350">
              <a:lnSpc>
                <a:spcPct val="170000"/>
              </a:lnSpc>
              <a:buNone/>
            </a:pPr>
            <a:r>
              <a:rPr lang="fa-IR" sz="2800" b="1" dirty="0" smtClean="0">
                <a:cs typeface="B Nazanin" panose="00000400000000000000" pitchFamily="2" charset="-78"/>
              </a:rPr>
              <a:t>3-انجام عمل جراحي با روش اشتباه بر روي بيمار </a:t>
            </a:r>
          </a:p>
          <a:p>
            <a:pPr marL="514350" indent="-514350">
              <a:lnSpc>
                <a:spcPct val="170000"/>
              </a:lnSpc>
              <a:buNone/>
            </a:pPr>
            <a:r>
              <a:rPr lang="fa-IR" sz="2800" b="1" dirty="0" smtClean="0">
                <a:cs typeface="B Nazanin" panose="00000400000000000000" pitchFamily="2" charset="-78"/>
              </a:rPr>
              <a:t>4-جا گذاشتن هر گونه</a:t>
            </a:r>
            <a:r>
              <a:rPr lang="en-US" sz="2800" b="1" dirty="0" smtClean="0">
                <a:cs typeface="B Nazanin" panose="00000400000000000000" pitchFamily="2" charset="-78"/>
              </a:rPr>
              <a:t> device </a:t>
            </a:r>
            <a:r>
              <a:rPr lang="fa-IR" sz="2800" b="1" dirty="0" smtClean="0">
                <a:cs typeface="B Nazanin" panose="00000400000000000000" pitchFamily="2" charset="-78"/>
              </a:rPr>
              <a:t>اعم از گاز و قيچي و پنس... در بدن </a:t>
            </a:r>
            <a:endParaRPr lang="en-US" sz="2800" b="1" dirty="0" smtClean="0">
              <a:cs typeface="B Nazanin" panose="00000400000000000000" pitchFamily="2" charset="-78"/>
            </a:endParaRPr>
          </a:p>
          <a:p>
            <a:pPr marL="514350" indent="-514350">
              <a:lnSpc>
                <a:spcPct val="170000"/>
              </a:lnSpc>
              <a:buNone/>
            </a:pPr>
            <a:r>
              <a:rPr lang="fa-IR" sz="2800" b="1" dirty="0" smtClean="0">
                <a:cs typeface="B Nazanin" panose="00000400000000000000" pitchFamily="2" charset="-78"/>
              </a:rPr>
              <a:t>5-مرگ در حين عمل جراحي يا بلافاصله بعد از عمل در بيمار داراي وضعيت سلامت طبيعي </a:t>
            </a:r>
          </a:p>
          <a:p>
            <a:pPr marL="514350" indent="-514350">
              <a:lnSpc>
                <a:spcPct val="170000"/>
              </a:lnSpc>
              <a:buNone/>
            </a:pPr>
            <a:r>
              <a:rPr lang="fa-IR" sz="2800" b="1" dirty="0" smtClean="0">
                <a:cs typeface="B Nazanin" panose="00000400000000000000" pitchFamily="2" charset="-78"/>
              </a:rPr>
              <a:t>6-تلقيح مصنوعي با دهنده</a:t>
            </a:r>
            <a:r>
              <a:rPr lang="en-US" sz="2800" b="1" dirty="0" smtClean="0">
                <a:cs typeface="B Nazanin" panose="00000400000000000000" pitchFamily="2" charset="-78"/>
              </a:rPr>
              <a:t> ( DONOR ) </a:t>
            </a:r>
            <a:r>
              <a:rPr lang="fa-IR" sz="2800" b="1" dirty="0" smtClean="0">
                <a:cs typeface="B Nazanin" panose="00000400000000000000" pitchFamily="2" charset="-78"/>
              </a:rPr>
              <a:t>اشتباه درزوجين نابارور</a:t>
            </a:r>
            <a:endParaRPr lang="en-US" sz="2800" b="1" dirty="0" smtClean="0">
              <a:cs typeface="B Nazanin" panose="00000400000000000000" pitchFamily="2" charset="-78"/>
            </a:endParaRPr>
          </a:p>
          <a:p>
            <a:pPr marL="514350" indent="-514350">
              <a:lnSpc>
                <a:spcPct val="170000"/>
              </a:lnSpc>
              <a:buNone/>
            </a:pPr>
            <a:r>
              <a:rPr lang="fa-IR" sz="2800" b="1" dirty="0" smtClean="0">
                <a:cs typeface="B Nazanin" panose="00000400000000000000" pitchFamily="2" charset="-78"/>
              </a:rPr>
              <a:t>7-مرگ يا ناتواتي جدي بيمار به دنبال هر گونه استفاده از دارو و تجهيزات آلوده ميكروبي </a:t>
            </a:r>
            <a:endParaRPr lang="en-US" sz="2800" b="1" dirty="0" smtClean="0">
              <a:cs typeface="B Nazanin" panose="00000400000000000000" pitchFamily="2" charset="-78"/>
            </a:endParaRPr>
          </a:p>
          <a:p>
            <a:endParaRPr lang="fa-IR" dirty="0"/>
          </a:p>
        </p:txBody>
      </p:sp>
    </p:spTree>
    <p:extLst>
      <p:ext uri="{BB962C8B-B14F-4D97-AF65-F5344CB8AC3E}">
        <p14:creationId xmlns:p14="http://schemas.microsoft.com/office/powerpoint/2010/main" val="2170369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04088"/>
            <a:ext cx="8258204" cy="1081838"/>
          </a:xfrm>
        </p:spPr>
        <p:txBody>
          <a:bodyPr>
            <a:noAutofit/>
          </a:bodyPr>
          <a:lstStyle/>
          <a:p>
            <a:pPr algn="ctr"/>
            <a:r>
              <a:rPr lang="fa-IR" sz="3200" dirty="0" smtClean="0">
                <a:solidFill>
                  <a:srgbClr val="FF0000"/>
                </a:solidFill>
                <a:cs typeface="B Titr" panose="00000700000000000000" pitchFamily="2" charset="-78"/>
              </a:rPr>
              <a:t>گزارش فوری وقایع ناخواسته تهدید کننده حیات در درمان بیماران</a:t>
            </a:r>
            <a:endParaRPr lang="fa-IR" sz="2800" dirty="0"/>
          </a:p>
        </p:txBody>
      </p:sp>
      <p:sp>
        <p:nvSpPr>
          <p:cNvPr id="3" name="Content Placeholder 2"/>
          <p:cNvSpPr>
            <a:spLocks noGrp="1"/>
          </p:cNvSpPr>
          <p:nvPr>
            <p:ph idx="1"/>
          </p:nvPr>
        </p:nvSpPr>
        <p:spPr>
          <a:xfrm>
            <a:off x="609599" y="1785926"/>
            <a:ext cx="6347714" cy="4255437"/>
          </a:xfrm>
        </p:spPr>
        <p:txBody>
          <a:bodyPr>
            <a:noAutofit/>
          </a:bodyPr>
          <a:lstStyle/>
          <a:p>
            <a:pPr marL="514350" indent="-514350">
              <a:lnSpc>
                <a:spcPct val="120000"/>
              </a:lnSpc>
              <a:buNone/>
            </a:pPr>
            <a:r>
              <a:rPr lang="fa-IR" sz="2000" b="1" dirty="0" smtClean="0">
                <a:cs typeface="B Nazanin" panose="00000400000000000000" pitchFamily="2" charset="-78"/>
              </a:rPr>
              <a:t>8-مرگ يا ناتواني جدي بيمار به دنبال استفاده از دستگاه هاي آلوده (مثال: وصل دستگاه دياليز</a:t>
            </a:r>
            <a:r>
              <a:rPr lang="en-US" sz="2000" b="1" dirty="0" smtClean="0">
                <a:cs typeface="B Nazanin" panose="00000400000000000000" pitchFamily="2" charset="-78"/>
              </a:rPr>
              <a:t> HBS Ag  </a:t>
            </a:r>
            <a:r>
              <a:rPr lang="fa-IR" sz="2000" b="1" dirty="0" smtClean="0">
                <a:cs typeface="B Nazanin" panose="00000400000000000000" pitchFamily="2" charset="-78"/>
              </a:rPr>
              <a:t>آنتي ژن مثبت به  بيمار</a:t>
            </a:r>
            <a:r>
              <a:rPr lang="en-US" sz="2000" b="1" dirty="0" smtClean="0">
                <a:cs typeface="B Nazanin" panose="00000400000000000000" pitchFamily="2" charset="-78"/>
              </a:rPr>
              <a:t> HBS Ag  </a:t>
            </a:r>
            <a:r>
              <a:rPr lang="fa-IR" sz="2000" b="1" dirty="0" smtClean="0">
                <a:cs typeface="B Nazanin" panose="00000400000000000000" pitchFamily="2" charset="-78"/>
              </a:rPr>
              <a:t>آنتي ژن منفي</a:t>
            </a:r>
          </a:p>
          <a:p>
            <a:pPr marL="514350" indent="-514350">
              <a:lnSpc>
                <a:spcPct val="120000"/>
              </a:lnSpc>
              <a:buNone/>
            </a:pPr>
            <a:r>
              <a:rPr lang="fa-IR" sz="2000" b="1" dirty="0" smtClean="0">
                <a:cs typeface="B Nazanin" panose="00000400000000000000" pitchFamily="2" charset="-78"/>
              </a:rPr>
              <a:t>9-مرگ يا ناتواني جدي بيمار به دنبال هر گونه آمبولي عروقي </a:t>
            </a:r>
          </a:p>
          <a:p>
            <a:pPr marL="514350" indent="-514350">
              <a:lnSpc>
                <a:spcPct val="120000"/>
              </a:lnSpc>
              <a:buNone/>
            </a:pPr>
            <a:r>
              <a:rPr lang="fa-IR" sz="2000" b="1" dirty="0" smtClean="0">
                <a:cs typeface="B Nazanin" panose="00000400000000000000" pitchFamily="2" charset="-78"/>
              </a:rPr>
              <a:t>10-ترخيص و تحويل نوزاد به شخص و يا اشخاص غير از ولي قانوني </a:t>
            </a:r>
            <a:endParaRPr lang="en-US" sz="2000" b="1" dirty="0" smtClean="0">
              <a:cs typeface="B Nazanin" panose="00000400000000000000" pitchFamily="2" charset="-78"/>
            </a:endParaRPr>
          </a:p>
          <a:p>
            <a:pPr marL="514350" indent="-514350">
              <a:lnSpc>
                <a:spcPct val="120000"/>
              </a:lnSpc>
              <a:buNone/>
            </a:pPr>
            <a:r>
              <a:rPr lang="fa-IR" sz="2000" b="1" dirty="0" smtClean="0">
                <a:cs typeface="B Nazanin" panose="00000400000000000000" pitchFamily="2" charset="-78"/>
              </a:rPr>
              <a:t>11-مفقود شدن بيمار در زمان بستري كه بيش از 4 ساعت طول بكشد </a:t>
            </a:r>
          </a:p>
          <a:p>
            <a:pPr marL="514350" indent="-514350">
              <a:lnSpc>
                <a:spcPct val="120000"/>
              </a:lnSpc>
              <a:buNone/>
            </a:pPr>
            <a:r>
              <a:rPr lang="fa-IR" sz="2000" b="1" dirty="0" smtClean="0">
                <a:cs typeface="B Nazanin" panose="00000400000000000000" pitchFamily="2" charset="-78"/>
              </a:rPr>
              <a:t>12-خودكشي يا اقدام به خودكشي در مركز درماني</a:t>
            </a:r>
            <a:endParaRPr lang="en-US" sz="2000" b="1" dirty="0" smtClean="0">
              <a:cs typeface="B Nazanin" panose="00000400000000000000" pitchFamily="2" charset="-78"/>
            </a:endParaRPr>
          </a:p>
          <a:p>
            <a:pPr marL="514350" indent="-514350">
              <a:lnSpc>
                <a:spcPct val="120000"/>
              </a:lnSpc>
              <a:buNone/>
            </a:pPr>
            <a:r>
              <a:rPr lang="fa-IR" sz="2000" b="1" dirty="0" smtClean="0">
                <a:cs typeface="B Nazanin" panose="00000400000000000000" pitchFamily="2" charset="-78"/>
              </a:rPr>
              <a:t>13-مرگ يا ناتواني جدي بيمار به دنبال هر گونه اشتباه در تزريق نوع دارو،  دوز دارو ، زمان تزريق دارو،..... </a:t>
            </a:r>
            <a:endParaRPr lang="en-US" sz="2000" b="1" dirty="0" smtClean="0">
              <a:cs typeface="B Nazanin" panose="00000400000000000000" pitchFamily="2" charset="-78"/>
            </a:endParaRPr>
          </a:p>
          <a:p>
            <a:pPr marL="514350" indent="-514350">
              <a:lnSpc>
                <a:spcPct val="120000"/>
              </a:lnSpc>
              <a:buNone/>
            </a:pPr>
            <a:r>
              <a:rPr lang="fa-IR" sz="2000" b="1" dirty="0" smtClean="0">
                <a:cs typeface="B Nazanin" panose="00000400000000000000" pitchFamily="2" charset="-78"/>
              </a:rPr>
              <a:t>14-مرگ يا ناتواني جدي مرتبط با واكنش هموليتيك به علت تزريق گروه خون اشتباه در فرآورده هاي خوني</a:t>
            </a:r>
            <a:endParaRPr lang="en-US" sz="2000" b="1" dirty="0" smtClean="0">
              <a:cs typeface="B Nazanin" panose="00000400000000000000" pitchFamily="2" charset="-78"/>
            </a:endParaRPr>
          </a:p>
          <a:p>
            <a:pPr marL="514350" indent="-514350">
              <a:lnSpc>
                <a:spcPct val="120000"/>
              </a:lnSpc>
              <a:buNone/>
            </a:pPr>
            <a:r>
              <a:rPr lang="fa-IR" sz="2000" b="1" dirty="0" smtClean="0">
                <a:cs typeface="B Nazanin" panose="00000400000000000000" pitchFamily="2" charset="-78"/>
              </a:rPr>
              <a:t>15-كليه موارد مرگ يا عارضه مادر و نوزاد بر اثر زايمان طبيعي و يا سزارين </a:t>
            </a:r>
            <a:endParaRPr lang="en-US" sz="2000" b="1" dirty="0" smtClean="0">
              <a:cs typeface="B Nazanin" panose="00000400000000000000" pitchFamily="2" charset="-78"/>
            </a:endParaRPr>
          </a:p>
        </p:txBody>
      </p:sp>
    </p:spTree>
    <p:extLst>
      <p:ext uri="{BB962C8B-B14F-4D97-AF65-F5344CB8AC3E}">
        <p14:creationId xmlns:p14="http://schemas.microsoft.com/office/powerpoint/2010/main" val="2227026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smtClean="0">
                <a:solidFill>
                  <a:srgbClr val="FF0000"/>
                </a:solidFill>
                <a:cs typeface="B Titr" panose="00000700000000000000" pitchFamily="2" charset="-78"/>
              </a:rPr>
              <a:t>گزارش فوری وقایع ناخواسته تهدید کننده حیات در درمان بیماران</a:t>
            </a:r>
            <a:endParaRPr lang="fa-IR" sz="2800" dirty="0"/>
          </a:p>
        </p:txBody>
      </p:sp>
      <p:sp>
        <p:nvSpPr>
          <p:cNvPr id="3" name="Content Placeholder 2"/>
          <p:cNvSpPr>
            <a:spLocks noGrp="1"/>
          </p:cNvSpPr>
          <p:nvPr>
            <p:ph idx="1"/>
          </p:nvPr>
        </p:nvSpPr>
        <p:spPr>
          <a:xfrm>
            <a:off x="609599" y="1772816"/>
            <a:ext cx="6347714" cy="4268547"/>
          </a:xfrm>
        </p:spPr>
        <p:txBody>
          <a:bodyPr>
            <a:normAutofit fontScale="25000" lnSpcReduction="20000"/>
          </a:bodyPr>
          <a:lstStyle/>
          <a:p>
            <a:pPr marL="540000" indent="-540000">
              <a:lnSpc>
                <a:spcPct val="120000"/>
              </a:lnSpc>
              <a:spcBef>
                <a:spcPts val="1200"/>
              </a:spcBef>
              <a:buNone/>
            </a:pPr>
            <a:r>
              <a:rPr lang="fa-IR" sz="8000" b="1" dirty="0" smtClean="0">
                <a:cs typeface="B Nazanin" panose="00000400000000000000" pitchFamily="2" charset="-78"/>
              </a:rPr>
              <a:t>16-مرگ يا ناتواني جدي به دنبال هيپوگليسمي در مركز درماني</a:t>
            </a:r>
          </a:p>
          <a:p>
            <a:pPr marL="540000" indent="-540000">
              <a:lnSpc>
                <a:spcPct val="120000"/>
              </a:lnSpc>
              <a:spcBef>
                <a:spcPts val="1200"/>
              </a:spcBef>
              <a:buNone/>
            </a:pPr>
            <a:r>
              <a:rPr lang="fa-IR" sz="7200" b="1" dirty="0" smtClean="0">
                <a:cs typeface="B Nazanin" panose="00000400000000000000" pitchFamily="2" charset="-78"/>
              </a:rPr>
              <a:t>17-زخم بستر درجه 3 يا 4 بعد از پذيرش بيمار</a:t>
            </a:r>
          </a:p>
          <a:p>
            <a:pPr marL="540000" indent="-540000">
              <a:lnSpc>
                <a:spcPct val="120000"/>
              </a:lnSpc>
              <a:spcBef>
                <a:spcPts val="1200"/>
              </a:spcBef>
              <a:buNone/>
            </a:pPr>
            <a:r>
              <a:rPr lang="fa-IR" sz="8000" b="1" dirty="0" smtClean="0">
                <a:cs typeface="B Nazanin" panose="00000400000000000000" pitchFamily="2" charset="-78"/>
              </a:rPr>
              <a:t>18-كرنيكتروس نوزاد ناشي از تعلل در درمان</a:t>
            </a:r>
            <a:endParaRPr lang="en-US" sz="8000" b="1" dirty="0" smtClean="0">
              <a:cs typeface="B Nazanin" panose="00000400000000000000" pitchFamily="2" charset="-78"/>
            </a:endParaRPr>
          </a:p>
          <a:p>
            <a:pPr marL="540000" indent="-540000">
              <a:lnSpc>
                <a:spcPct val="120000"/>
              </a:lnSpc>
              <a:spcBef>
                <a:spcPts val="1200"/>
              </a:spcBef>
              <a:buNone/>
            </a:pPr>
            <a:r>
              <a:rPr lang="fa-IR" sz="8000" b="1" dirty="0" smtClean="0">
                <a:cs typeface="B Nazanin" panose="00000400000000000000" pitchFamily="2" charset="-78"/>
              </a:rPr>
              <a:t>19-مرگ يا ناتواني جدي بيمار به علت هر گونه دستكاري غير اصولي ستون فقرات ( مثال: به دنبال فيزيوتراپي</a:t>
            </a:r>
            <a:r>
              <a:rPr lang="en-US" sz="8000" b="1" dirty="0" smtClean="0">
                <a:cs typeface="B Nazanin" panose="00000400000000000000" pitchFamily="2" charset="-78"/>
              </a:rPr>
              <a:t> ..</a:t>
            </a:r>
            <a:r>
              <a:rPr lang="fa-IR" sz="8000" b="1" dirty="0" smtClean="0">
                <a:cs typeface="B Nazanin" panose="00000400000000000000" pitchFamily="2" charset="-78"/>
              </a:rPr>
              <a:t>)</a:t>
            </a:r>
            <a:endParaRPr lang="en-US" sz="8000" b="1" dirty="0" smtClean="0">
              <a:cs typeface="B Nazanin" panose="00000400000000000000" pitchFamily="2" charset="-78"/>
            </a:endParaRPr>
          </a:p>
          <a:p>
            <a:pPr marL="540000" indent="-540000">
              <a:lnSpc>
                <a:spcPct val="120000"/>
              </a:lnSpc>
              <a:spcBef>
                <a:spcPts val="1200"/>
              </a:spcBef>
              <a:buNone/>
            </a:pPr>
            <a:r>
              <a:rPr lang="fa-IR" sz="8000" b="1" dirty="0" smtClean="0">
                <a:cs typeface="B Nazanin" panose="00000400000000000000" pitchFamily="2" charset="-78"/>
              </a:rPr>
              <a:t>20-مرگ يا ناتواني جدي در اعضاي تيم احياء متعاقب هر گونه شوك الكتريكي به دنبال احيا بيمار كه مي تواند ناشي از اشكالات فني تجهيزات باشد</a:t>
            </a:r>
            <a:r>
              <a:rPr lang="en-US" sz="8000" b="1" dirty="0" smtClean="0">
                <a:cs typeface="B Nazanin" panose="00000400000000000000" pitchFamily="2" charset="-78"/>
              </a:rPr>
              <a:t>.</a:t>
            </a:r>
            <a:endParaRPr lang="fa-IR" sz="8000" b="1" dirty="0" smtClean="0">
              <a:cs typeface="B Nazanin" panose="00000400000000000000" pitchFamily="2" charset="-78"/>
            </a:endParaRPr>
          </a:p>
          <a:p>
            <a:pPr marL="540000" indent="-540000">
              <a:lnSpc>
                <a:spcPct val="120000"/>
              </a:lnSpc>
              <a:spcBef>
                <a:spcPts val="1200"/>
              </a:spcBef>
              <a:buNone/>
            </a:pPr>
            <a:r>
              <a:rPr lang="fa-IR" sz="8000" b="1" dirty="0" smtClean="0">
                <a:cs typeface="B Nazanin" panose="00000400000000000000" pitchFamily="2" charset="-78"/>
              </a:rPr>
              <a:t>21-حوادث مرتبط با استفاده اشتباه گازهاي مختلف به بيمار ( اكسيژن با گاز هاي ديگر</a:t>
            </a:r>
            <a:r>
              <a:rPr lang="en-US" sz="8000" b="1" dirty="0" smtClean="0">
                <a:cs typeface="B Nazanin" panose="00000400000000000000" pitchFamily="2" charset="-78"/>
              </a:rPr>
              <a:t>..</a:t>
            </a:r>
            <a:r>
              <a:rPr lang="fa-IR" sz="8000" b="1" dirty="0" smtClean="0">
                <a:cs typeface="B Nazanin" panose="00000400000000000000" pitchFamily="2" charset="-78"/>
              </a:rPr>
              <a:t>. )</a:t>
            </a:r>
          </a:p>
          <a:p>
            <a:pPr marL="540000" indent="-540000">
              <a:lnSpc>
                <a:spcPct val="120000"/>
              </a:lnSpc>
              <a:spcBef>
                <a:spcPts val="1200"/>
              </a:spcBef>
              <a:buNone/>
            </a:pPr>
            <a:r>
              <a:rPr lang="fa-IR" sz="8000" b="1" dirty="0" smtClean="0">
                <a:cs typeface="B Nazanin" panose="00000400000000000000" pitchFamily="2" charset="-78"/>
              </a:rPr>
              <a:t>22-سوختگي هاي به دنبال اقدامات درماني مانند الكترود هاي اطاق عمل (مانند: سوختگي هاي بدن به دنبال جراحي قلب)</a:t>
            </a:r>
            <a:endParaRPr lang="en-US" sz="8000" b="1" dirty="0" smtClean="0">
              <a:cs typeface="B Nazanin" panose="00000400000000000000" pitchFamily="2" charset="-78"/>
            </a:endParaRPr>
          </a:p>
          <a:p>
            <a:endParaRPr lang="fa-IR" dirty="0"/>
          </a:p>
        </p:txBody>
      </p:sp>
    </p:spTree>
    <p:extLst>
      <p:ext uri="{BB962C8B-B14F-4D97-AF65-F5344CB8AC3E}">
        <p14:creationId xmlns:p14="http://schemas.microsoft.com/office/powerpoint/2010/main" val="3503809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736</TotalTime>
  <Words>1362</Words>
  <Application>Microsoft Office PowerPoint</Application>
  <PresentationFormat>On-screen Show (4:3)</PresentationFormat>
  <Paragraphs>121</Paragraphs>
  <Slides>23</Slides>
  <Notes>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6" baseType="lpstr">
      <vt:lpstr>Arial</vt:lpstr>
      <vt:lpstr>B Nazanin</vt:lpstr>
      <vt:lpstr>B Titr</vt:lpstr>
      <vt:lpstr>Calibri</vt:lpstr>
      <vt:lpstr>HomaNormalPS</vt:lpstr>
      <vt:lpstr>IranNastaliq</vt:lpstr>
      <vt:lpstr>Tahoma</vt:lpstr>
      <vt:lpstr>Times New Roman</vt:lpstr>
      <vt:lpstr>Trebuchet MS</vt:lpstr>
      <vt:lpstr>Wingdings 3</vt:lpstr>
      <vt:lpstr>YagutNormalPS</vt:lpstr>
      <vt:lpstr>Facet</vt:lpstr>
      <vt:lpstr>Document</vt:lpstr>
      <vt:lpstr>PowerPoint Presentation</vt:lpstr>
      <vt:lpstr>Patient safety</vt:lpstr>
      <vt:lpstr>PowerPoint Presentation</vt:lpstr>
      <vt:lpstr>9 راه حل ایمنی</vt:lpstr>
      <vt:lpstr>بیمارستان های دوستدار ایمنی بیمار</vt:lpstr>
      <vt:lpstr>استانداردهای ارزیابی بیمارستان دوستدار ایمنی بیمار</vt:lpstr>
      <vt:lpstr>گزارش فوری وقایع ناخواسته تهدید کننده حیات  NEVER EVENT))</vt:lpstr>
      <vt:lpstr>گزارش فوری وقایع ناخواسته تهدید کننده حیات در درمان بیماران</vt:lpstr>
      <vt:lpstr>گزارش فوری وقایع ناخواسته تهدید کننده حیات در درمان بیماران</vt:lpstr>
      <vt:lpstr>گزارش فوری وقایع ناخواسته تهدید کننده حیات در درمان بیماران</vt:lpstr>
      <vt:lpstr>PowerPoint Presentation</vt:lpstr>
      <vt:lpstr>PowerPoint Presentation</vt:lpstr>
      <vt:lpstr>اهمیت وقوع خطاهای دارویی</vt:lpstr>
      <vt:lpstr>PowerPoint Presentation</vt:lpstr>
      <vt:lpstr> نمونه خطای پزشکان و دستیاران</vt:lpstr>
      <vt:lpstr>تجزیه و تحلیل علت ریشه ای حوادث RCA (Root Cause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Parsa Pardaz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ایمنی بیمار و مدیریت خطر</dc:title>
  <dc:creator>mehmandoost-s</dc:creator>
  <cp:lastModifiedBy>Admin</cp:lastModifiedBy>
  <cp:revision>70</cp:revision>
  <dcterms:created xsi:type="dcterms:W3CDTF">2013-12-18T07:49:53Z</dcterms:created>
  <dcterms:modified xsi:type="dcterms:W3CDTF">2021-10-20T07:40:04Z</dcterms:modified>
</cp:coreProperties>
</file>